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445" r:id="rId2"/>
    <p:sldId id="504" r:id="rId3"/>
    <p:sldId id="512" r:id="rId4"/>
    <p:sldId id="518" r:id="rId5"/>
    <p:sldId id="506" r:id="rId6"/>
    <p:sldId id="485" r:id="rId7"/>
    <p:sldId id="285" r:id="rId8"/>
    <p:sldId id="286" r:id="rId9"/>
    <p:sldId id="508" r:id="rId10"/>
    <p:sldId id="507" r:id="rId11"/>
    <p:sldId id="505" r:id="rId12"/>
    <p:sldId id="509" r:id="rId13"/>
    <p:sldId id="510" r:id="rId14"/>
    <p:sldId id="503" r:id="rId15"/>
    <p:sldId id="511" r:id="rId16"/>
    <p:sldId id="291" r:id="rId17"/>
    <p:sldId id="270" r:id="rId18"/>
    <p:sldId id="272" r:id="rId19"/>
    <p:sldId id="283" r:id="rId20"/>
    <p:sldId id="479" r:id="rId21"/>
    <p:sldId id="480" r:id="rId22"/>
    <p:sldId id="482" r:id="rId23"/>
    <p:sldId id="483" r:id="rId24"/>
    <p:sldId id="489" r:id="rId2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000B"/>
    <a:srgbClr val="CCCCCC"/>
    <a:srgbClr val="CC0000"/>
    <a:srgbClr val="C70000"/>
    <a:srgbClr val="DE0000"/>
    <a:srgbClr val="F2F2F2"/>
    <a:srgbClr val="4156A1"/>
    <a:srgbClr val="7D8C1F"/>
    <a:srgbClr val="D14905"/>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61"/>
    <p:restoredTop sz="92789" autoAdjust="0"/>
  </p:normalViewPr>
  <p:slideViewPr>
    <p:cSldViewPr snapToGrid="0" snapToObjects="1">
      <p:cViewPr varScale="1">
        <p:scale>
          <a:sx n="118" d="100"/>
          <a:sy n="118" d="100"/>
        </p:scale>
        <p:origin x="2544" y="208"/>
      </p:cViewPr>
      <p:guideLst>
        <p:guide orient="horz" pos="2160"/>
        <p:guide pos="2880"/>
      </p:guideLst>
    </p:cSldViewPr>
  </p:slideViewPr>
  <p:notesTextViewPr>
    <p:cViewPr>
      <p:scale>
        <a:sx n="3" d="2"/>
        <a:sy n="3" d="2"/>
      </p:scale>
      <p:origin x="0" y="0"/>
    </p:cViewPr>
  </p:notesTextViewPr>
  <p:sorterViewPr>
    <p:cViewPr varScale="1">
      <p:scale>
        <a:sx n="1" d="1"/>
        <a:sy n="1" d="1"/>
      </p:scale>
      <p:origin x="0" y="-1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A02A1B-AA02-A04B-856B-D2FA12E6A99D}" type="datetimeFigureOut">
              <a:rPr lang="en-US" smtClean="0"/>
              <a:t>1/31/21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9AFB4A6-4F1A-5F46-BDA2-72129D3955B0}" type="slidenum">
              <a:rPr lang="en-US" smtClean="0"/>
              <a:t>‹#›</a:t>
            </a:fld>
            <a:endParaRPr lang="en-US"/>
          </a:p>
        </p:txBody>
      </p:sp>
    </p:spTree>
    <p:extLst>
      <p:ext uri="{BB962C8B-B14F-4D97-AF65-F5344CB8AC3E}">
        <p14:creationId xmlns:p14="http://schemas.microsoft.com/office/powerpoint/2010/main" val="27160556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1T17:46:59.869"/>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121 705,'94'0,"-8"0,-15 0,-4 0,20 0,-5 0,8 0,-22 0,-15-3,-3-1,1 3,-1-3,3 1,24 3,-12 0,18 0,-37 0,24 0,-13 0,6 0,-13 0,4-5,-5 4,14 1,-5 7,20 5,-19-6,27 6,-20-11,31 5,-13-1,-31-4,1 0,-4 2,1-1,3-1,1-2,0 1,0 0,4 3,1 1,-5-3,1-1,4 4,-1-1,-4-3,0 0,4 0,1 0,-5 0,1 0,5 3,-3 0,28-2,9 5,-21 0,16-4,-36 3,0 2,41 0,-41-1,0 2,36 4,8-5,-6 5,-38-12,0 1,38 10,-40-9,3-2,8 3,0 0,-10-3,1 0,5 0,-3 0,17 0,-10 0,-14 0,-7 0,-13 0,-7 0,-9 0,3 0,-89-12,-19-12,7 5,-6-1,12 1,0-2,-12-3,-3 1,3 1,-2 1,21 6,-2 0,-1 0,-2 0,0 0,-1 2,0 2,0 2,1 1,-1-1,-1 0,3 1,5 1,2 1,0 2,1 0,0 1,1 0,-23-1,2 0,9 4,1 0,-4 0,2 0,13 0,1 0,-8 0,0 0,7 0,1 0,1 0,2 0,11 0,2 0,-46 0,6 0,6 6,-5-5,17 10,-17-5,19 1,-4-3,20-4,11 0,-5 0,7 0,-7 0,5 0,-5 0,13 0,-5-4,10-2,-4-3,5-1,-4 0,3 5,-4-4,10 4,-9-9,13 4,-13-9,2 5,10-4,-8 4,19 5,2 2,4-12,22 2,12-14,34 8,29 4,-34 5,4 1,7 4,4 1,13 0,2 1,-4 3,1 1,9 3,0 0,-10 0,-3 0,-17 0,-2 0,1 0,-3 0,32 0,0 0,-4 0,-25 0,6 0,-18 0,9 5,3 2,-17 3,44-3,-27 3,35-9,-1 5,-39-6,2 0,0 0,2 0,11 0,3 0,0 1,0-2,-1-5,5-2,-3 1,7-1,-4-1,11-7,0-2,-11 5,4 0,-4 0,10 0,-4 1,-3 0,0 1,-1 3,-2 0,-8 0,-4 1,-15 3,-1 0,8 0,-1 1,-5 0,-3 0,41 1,-38-2,-5 1,1 3,12 0,-13 0,-8 0,-13 0,-7 0,-9 0,2 0,1 11,-2 0,2 14,-7-1,0 4,1 0,-1 6,-3-4,-2 4,-4 0,0-4,0 4,-20 2,-9-9,-22 10,-12-7,-10 0,-18 7,42-23,-2 0,-8 3,-2 0,-3 1,-3 0,-9-2,-3 0,-9 4,-3 0,1-3,-1-2,20-5,-1-2,0 1,-26 3,0 0,26-6,0 0,-1-1,0 1,1 0,-1 0,4-1,0 1,-1 0,-2-2,-1-1,1-1,-26 3,3-2,5-3,1 0,6 0,1 0,10 0,1 0,1 0,-1 0,0 0,1 0,4 0,-1 0,-9 0,0 0,10 3,-1 0,-9-2,1 0,8 6,0-1,-3-5,-1 0,6 5,-1 1,1-7,0 1,-1 5,1 1,0-3,-1 0,-5 0,1 0,3 3,0-1,-3-5,-1 0,4 5,3 1,-33-6,44 5,2 0,-24-4,-7 9,16-5,11 0,19 3,7-8,11 7,9-4,62 13,10-4,18-1,10-1,-4-3,4 0,-12-2,4 0,2 0,1 1,1-1,2 0,2-2,2-1,2 0,-16 1,2 1,1 0,0-1,1 0,1-2,0 1,-4 0,11 1,-3-1,3 2,-11-1,3 1,-1 0,-4-1,1 0,-4-1,7 1,10 1,10 0,0 1,-8 0,-7 2,-7 0,5 1,-3-2,5 0,-2 0,-7 2,-8 1,-7 2,2-1,8 1,1 0,-1-1,-2 1,-2 0,-3-1,6 0,-1 2,19 6,-2 0,-31-10,-1-1,20 8,2-1,-18-7,-1-2,1 1,-1 0,29 5,-22-4,0-1,25 0,8-1,-6-6,-33 6,13-5,-11 4,-18-5,-8 0,-14 0,-9 0,-76-11,0-4,-10 5,-7-1,9-4,-3 1,-14 5,-3 0,-3-3,-5 0,6 7,-6 3,2 0,13-1,2 0,-3 1,6 1,-5 1,2 1,6-1,2 0,6 0,-5 0,-1 0,-6 0,0 0,3 0,-5 0,4 0,-5 0,1 0,-5 0,0 0,2 0,-16 0,3-1,3 2,16 1,4 0,-3 1,-14 0,-3 0,4 1,17 2,3 0,-2 0,-17-2,-4-1,1 0,9 0,1 0,1 0,0-3,0 0,1 0,7 0,1 0,0 0,3 0,1 0,4 0,-4 0,3 0,-9 0,6 0,-10 0,24 0,1 0,-20 0,15 0,18 0,17 0,6 0,58 10,25 2,28 1,-26-3,10 2,0-2,19-1,2-1,-22-2,2 0,2 0,7 0,2 0,-2 0,-14 0,-2 0,3-1,13 0,4-2,-5 0,10 1,-4-1,-2-3,0 0,-4-1,-4 2,-23 2,-2 0,9-2,-1 0,-9 2,-2 0,5 0,-2 1,38 3,-46-1,1 1,47 6,-13 5,-35-8,1 0,0 3,-2 1,23 9,22 3,-33-9,13 6,-10-10,-7 3,-7-5,-7-1,-13-1,-7 0,-9-4,3-1,-65-4,-6 0,-18 0,-10 0,3 0,-3 0,12-2,-3-2,2 2,-16 1,1 0,18-4,-1-1,0 1,-29 4,0 0,30-1,-1-1,-2 1,-9 1,-1 2,2-1,9 0,2 0,1 0,-1 0,0 0,1 0,-29 0,4 0,13-1,3 2,-2 2,6 0,-25 4,26 3,0 2,-12 2,19-3,0 0,-9 1,-5 0,14-1,-7 1,8 0,1-1,13-5,8-1,8 0,5-4,10 3,2-4,62 0,13 0,-2 0,8 0,5 0,4 0,10 0,3 0,9-4,3 0,-26 3,0 1,1-1,1-1,-1-1,1 1,-1 1,1 1,-1 1,1-1,0 0,-5 0,5 0,-2 0,8 0,-3 0,18 0,-36 0,1 0,-9 0,-1 0,48 0,-16 0,-2 0,9 0,-13 0,21 5,-16 3,9 4,9 1,-7 0,-39-9,1 0,-3 2,-1-1,5-1,0 0,0 0,-1-1,-3 1,-1-1,33-3,-24 0,-3 0,4 0,-4 0,1 0,3 0,13 0,-3 0,-19 0,4 0,-20 0,-5 0,-8 0,-5 0,-4-4,7-4,-10-5,9-1,0-3,-1 4,9-2,9-4,-5 12,22-8,-16 14,17-4,-11 5,5 0,-13 0,5 0,-10 0,-1 0,-2 0,-8 0,3 0,0 0,-3 0,3 0,-5 0,5 0,2 0,4 0,6 0,1 0,1 0,4 0,-5 0,6 0,-5 0,-2-4,-11 3,0-3,-3 0,-6 3,5-3,-7 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1T17:47:04.680"/>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2353 881,'-41'0,"0"0,17 0,-4 0,-7 0,-14 0,10 0,-36 0,21 0,-34 0,6 0,-17 0,49 0,0 0,-5 0,0 0,4 0,1 0,-41 0,11 0,-9 0,13 0,-12 0,23 0,-14 0,-4 0,18 0,14 0,1 0,1 0,-38 0,29 0,-5 0,14 0,7 0,7 0,12 0,5 0,6 0,4-18,4 6,0-16,9 6,17-15,1 3,29-17,0 16,15-7,21 4,-42 18,1 1,11 1,3 0,-1 0,1 2,9 7,1 2,1-4,0 2,1 7,-3 2,-11-3,-3-1,3 4,-3 0,28 0,15 0,-25 0,-3 0,-21 0,-3 0,-11 0,-7 0,-7 0,-5 0,-4 0,6 0,-74 0,10-5,-16 3,-7 2,12-3,-1 0,-13 3,-1 0,-1 1,0-2,-4-2,-1-1,-1 4,2-1,17-3,1 1,-5 2,1 2,-30-1,-1 0,11-5,25 4,20-4,9 5,15-4,1 3,-3-16,6 10,-10-15,6 9,-9-6,-2 1,-4-1,-1 0,-5-1,-2 5,1 0,0 1,7 4,4 0,6 2,6 7,4-16,29 6,0-14,34 9,-6 1,0 4,6 0,-13 5,6-4,-7 9,0-8,-5 8,-2-4,-6 5,1 0,-6 0,4 0,-3 0,4 0,6 0,-4 0,16 0,5 0,14 5,7 2,-1 10,-12-4,17 10,-23-11,18 6,-15-7,-7 0,-1-1,-12 0,-2 0,0-5,-5-1,11-4,2 0,15 0,7 0,8 0,-7 0,30 0,-31 0,17 0,-34-4,-11 3,-7-4,-7 1,-9 3,3-3,-1 4,2 0,6 0,-9 0,5 0,-6 4,4-3,4 7,-7-7,5 3,-7-4,4 0,3 0,-3 0,0 0,0 0,-1 0,5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6F42FF-D35F-4C97-BC76-5F223A0B778E}" type="datetimeFigureOut">
              <a:rPr lang="en-US" smtClean="0"/>
              <a:pPr/>
              <a:t>1/31/21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223565-395F-414A-8B4C-788060DAEE00}" type="slidenum">
              <a:rPr lang="en-US" smtClean="0"/>
              <a:pPr/>
              <a:t>‹#›</a:t>
            </a:fld>
            <a:endParaRPr lang="en-US"/>
          </a:p>
        </p:txBody>
      </p:sp>
    </p:spTree>
    <p:extLst>
      <p:ext uri="{BB962C8B-B14F-4D97-AF65-F5344CB8AC3E}">
        <p14:creationId xmlns:p14="http://schemas.microsoft.com/office/powerpoint/2010/main" val="248865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D480A359-2FB3-4847-9D97-3491754AA7F9}" type="datetimeFigureOut">
              <a:rPr lang="en-US"/>
              <a:pPr>
                <a:defRPr/>
              </a:pPr>
              <a:t>1/31/21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E82176-A547-F94B-AC51-D6E9C882CB88}" type="slidenum">
              <a:rPr lang="en-US"/>
              <a:pPr>
                <a:defRPr/>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99400" y="6056608"/>
            <a:ext cx="1117600" cy="599484"/>
          </a:xfrm>
          <a:prstGeom prst="rect">
            <a:avLst/>
          </a:prstGeom>
        </p:spPr>
      </p:pic>
    </p:spTree>
    <p:extLst>
      <p:ext uri="{BB962C8B-B14F-4D97-AF65-F5344CB8AC3E}">
        <p14:creationId xmlns:p14="http://schemas.microsoft.com/office/powerpoint/2010/main" val="78844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BC5DAC-1A13-D34F-9418-D6257772B49C}" type="datetimeFigureOut">
              <a:rPr lang="en-US"/>
              <a:pPr>
                <a:defRPr/>
              </a:pPr>
              <a:t>1/31/21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9610A8-B29A-B34A-A0B5-3DF26A2EB850}" type="slidenum">
              <a:rPr lang="en-US"/>
              <a:pPr>
                <a:defRPr/>
              </a:pPr>
              <a:t>‹#›</a:t>
            </a:fld>
            <a:endParaRPr lang="en-US"/>
          </a:p>
        </p:txBody>
      </p:sp>
    </p:spTree>
    <p:extLst>
      <p:ext uri="{BB962C8B-B14F-4D97-AF65-F5344CB8AC3E}">
        <p14:creationId xmlns:p14="http://schemas.microsoft.com/office/powerpoint/2010/main" val="21546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4EC0D93-568E-6D41-8E6D-0963A71A503C}" type="datetimeFigureOut">
              <a:rPr lang="en-US"/>
              <a:pPr>
                <a:defRPr/>
              </a:pPr>
              <a:t>1/31/21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2D0221-73D0-6245-9CCD-73A1D8FCB5E4}" type="slidenum">
              <a:rPr lang="en-US"/>
              <a:pPr>
                <a:defRPr/>
              </a:pPr>
              <a:t>‹#›</a:t>
            </a:fld>
            <a:endParaRPr lang="en-US"/>
          </a:p>
        </p:txBody>
      </p:sp>
    </p:spTree>
    <p:extLst>
      <p:ext uri="{BB962C8B-B14F-4D97-AF65-F5344CB8AC3E}">
        <p14:creationId xmlns:p14="http://schemas.microsoft.com/office/powerpoint/2010/main" val="82651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128603A-2399-D64A-8203-C8F297F981E8}" type="datetimeFigureOut">
              <a:rPr lang="en-US"/>
              <a:pPr>
                <a:defRPr/>
              </a:pPr>
              <a:t>1/31/21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F2C605-4958-CF43-AA48-80339EFDB0AF}" type="slidenum">
              <a:rPr lang="en-US"/>
              <a:pPr>
                <a:defRPr/>
              </a:pPr>
              <a:t>‹#›</a:t>
            </a:fld>
            <a:endParaRPr lang="en-US"/>
          </a:p>
        </p:txBody>
      </p:sp>
      <p:pic>
        <p:nvPicPr>
          <p:cNvPr id="7" name="Picture 6" descr="IMAGES.BLF banner soybean shacks home"/>
          <p:cNvPicPr>
            <a:picLocks noChangeAspect="1"/>
          </p:cNvPicPr>
          <p:nvPr userDrawn="1"/>
        </p:nvPicPr>
        <p:blipFill>
          <a:blip r:embed="rId2">
            <a:alphaModFix amt="25000"/>
            <a:extLst>
              <a:ext uri="{28A0092B-C50C-407E-A947-70E740481C1C}">
                <a14:useLocalDpi xmlns:a14="http://schemas.microsoft.com/office/drawing/2010/main" val="0"/>
              </a:ext>
            </a:extLst>
          </a:blip>
          <a:srcRect/>
          <a:stretch>
            <a:fillRect/>
          </a:stretch>
        </p:blipFill>
        <p:spPr bwMode="auto">
          <a:xfrm>
            <a:off x="-176204" y="2640013"/>
            <a:ext cx="9431964" cy="4350820"/>
          </a:xfrm>
          <a:prstGeom prst="rect">
            <a:avLst/>
          </a:prstGeom>
          <a:noFill/>
          <a:ln>
            <a:noFill/>
          </a:ln>
          <a:extLst>
            <a:ext uri="{909E8E84-426E-40DD-AFC4-6F175D3DCCD1}">
              <a14:hiddenFill xmlns:a14="http://schemas.microsoft.com/office/drawing/2010/main">
                <a:solidFill>
                  <a:srgbClr val="FFFFFF">
                    <a:alpha val="25098"/>
                  </a:srgbClr>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94880" y="6517014"/>
            <a:ext cx="1676400" cy="259873"/>
          </a:xfrm>
          <a:prstGeom prst="rect">
            <a:avLst/>
          </a:prstGeom>
        </p:spPr>
      </p:pic>
    </p:spTree>
    <p:extLst>
      <p:ext uri="{BB962C8B-B14F-4D97-AF65-F5344CB8AC3E}">
        <p14:creationId xmlns:p14="http://schemas.microsoft.com/office/powerpoint/2010/main" val="4257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CF71F39-3D09-F149-B1A1-DC2A7DB4A435}" type="datetimeFigureOut">
              <a:rPr lang="en-US"/>
              <a:pPr>
                <a:defRPr/>
              </a:pPr>
              <a:t>1/31/21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6BD0F-ABBC-C14D-BC96-77BE126A748B}" type="slidenum">
              <a:rPr lang="en-US"/>
              <a:pPr>
                <a:defRPr/>
              </a:pPr>
              <a:t>‹#›</a:t>
            </a:fld>
            <a:endParaRPr lang="en-US"/>
          </a:p>
        </p:txBody>
      </p:sp>
    </p:spTree>
    <p:extLst>
      <p:ext uri="{BB962C8B-B14F-4D97-AF65-F5344CB8AC3E}">
        <p14:creationId xmlns:p14="http://schemas.microsoft.com/office/powerpoint/2010/main" val="394488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68500"/>
            <a:ext cx="4038600" cy="4157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968500"/>
            <a:ext cx="4038600" cy="4157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7E7E973-E761-9943-801C-DE1E51E28431}" type="datetimeFigureOut">
              <a:rPr lang="en-US"/>
              <a:pPr>
                <a:defRPr/>
              </a:pPr>
              <a:t>1/31/21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35E9FC-F6D5-0349-BBED-EA7D7A9BC49B}" type="slidenum">
              <a:rPr lang="en-US"/>
              <a:pPr>
                <a:defRPr/>
              </a:pPr>
              <a:t>‹#›</a:t>
            </a:fld>
            <a:endParaRPr lang="en-US"/>
          </a:p>
        </p:txBody>
      </p:sp>
    </p:spTree>
    <p:extLst>
      <p:ext uri="{BB962C8B-B14F-4D97-AF65-F5344CB8AC3E}">
        <p14:creationId xmlns:p14="http://schemas.microsoft.com/office/powerpoint/2010/main" val="178526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8ACE534-2B3A-FA4B-B87A-8AC244117610}" type="datetimeFigureOut">
              <a:rPr lang="en-US"/>
              <a:pPr>
                <a:defRPr/>
              </a:pPr>
              <a:t>1/31/21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5B94E0-5E06-6D42-A41D-50D581B40900}" type="slidenum">
              <a:rPr lang="en-US"/>
              <a:pPr>
                <a:defRPr/>
              </a:pPr>
              <a:t>‹#›</a:t>
            </a:fld>
            <a:endParaRPr lang="en-US"/>
          </a:p>
        </p:txBody>
      </p:sp>
    </p:spTree>
    <p:extLst>
      <p:ext uri="{BB962C8B-B14F-4D97-AF65-F5344CB8AC3E}">
        <p14:creationId xmlns:p14="http://schemas.microsoft.com/office/powerpoint/2010/main" val="76039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2CDFFB5-C0BC-DE4D-9A38-E0EE75FC9E15}" type="datetimeFigureOut">
              <a:rPr lang="en-US"/>
              <a:pPr>
                <a:defRPr/>
              </a:pPr>
              <a:t>1/31/21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2AB7D4D-4E81-5B40-91F6-CF14C25F8623}" type="slidenum">
              <a:rPr lang="en-US"/>
              <a:pPr>
                <a:defRPr/>
              </a:pPr>
              <a:t>‹#›</a:t>
            </a:fld>
            <a:endParaRPr lang="en-US"/>
          </a:p>
        </p:txBody>
      </p:sp>
    </p:spTree>
    <p:extLst>
      <p:ext uri="{BB962C8B-B14F-4D97-AF65-F5344CB8AC3E}">
        <p14:creationId xmlns:p14="http://schemas.microsoft.com/office/powerpoint/2010/main" val="87628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F42570F-F7E3-1F40-B6F3-59FE945D5A70}" type="datetimeFigureOut">
              <a:rPr lang="en-US"/>
              <a:pPr>
                <a:defRPr/>
              </a:pPr>
              <a:t>1/31/21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35B2FA7-4FDB-5643-811E-7991DEE50B01}" type="slidenum">
              <a:rPr lang="en-US"/>
              <a:pPr>
                <a:defRPr/>
              </a:pPr>
              <a:t>‹#›</a:t>
            </a:fld>
            <a:endParaRPr lang="en-US"/>
          </a:p>
        </p:txBody>
      </p:sp>
    </p:spTree>
    <p:extLst>
      <p:ext uri="{BB962C8B-B14F-4D97-AF65-F5344CB8AC3E}">
        <p14:creationId xmlns:p14="http://schemas.microsoft.com/office/powerpoint/2010/main" val="277930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371E9B0-C3DF-544F-BB14-A487ECCC7F43}" type="datetimeFigureOut">
              <a:rPr lang="en-US"/>
              <a:pPr>
                <a:defRPr/>
              </a:pPr>
              <a:t>1/31/21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DD8B14-AE1E-054C-8668-93D0F0400A18}" type="slidenum">
              <a:rPr lang="en-US"/>
              <a:pPr>
                <a:defRPr/>
              </a:pPr>
              <a:t>‹#›</a:t>
            </a:fld>
            <a:endParaRPr lang="en-US"/>
          </a:p>
        </p:txBody>
      </p:sp>
    </p:spTree>
    <p:extLst>
      <p:ext uri="{BB962C8B-B14F-4D97-AF65-F5344CB8AC3E}">
        <p14:creationId xmlns:p14="http://schemas.microsoft.com/office/powerpoint/2010/main" val="405940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5C4B1CF-5E0C-5D41-A3E2-D78942339385}" type="datetimeFigureOut">
              <a:rPr lang="en-US"/>
              <a:pPr>
                <a:defRPr/>
              </a:pPr>
              <a:t>1/31/21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EF0004-A563-C64B-9FAD-6198662E1BD1}" type="slidenum">
              <a:rPr lang="en-US"/>
              <a:pPr>
                <a:defRPr/>
              </a:pPr>
              <a:t>‹#›</a:t>
            </a:fld>
            <a:endParaRPr lang="en-US"/>
          </a:p>
        </p:txBody>
      </p:sp>
    </p:spTree>
    <p:extLst>
      <p:ext uri="{BB962C8B-B14F-4D97-AF65-F5344CB8AC3E}">
        <p14:creationId xmlns:p14="http://schemas.microsoft.com/office/powerpoint/2010/main" val="121490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00113"/>
            <a:ext cx="8229600" cy="1068387"/>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Headline Line One</a:t>
            </a:r>
            <a:br>
              <a:rPr lang="en-US" dirty="0"/>
            </a:br>
            <a:r>
              <a:rPr lang="en-US" dirty="0"/>
              <a:t>Headline Line Two</a:t>
            </a:r>
          </a:p>
        </p:txBody>
      </p:sp>
      <p:sp>
        <p:nvSpPr>
          <p:cNvPr id="1027" name="Text Placeholder 2"/>
          <p:cNvSpPr>
            <a:spLocks noGrp="1"/>
          </p:cNvSpPr>
          <p:nvPr>
            <p:ph type="body" idx="1"/>
          </p:nvPr>
        </p:nvSpPr>
        <p:spPr bwMode="auto">
          <a:xfrm>
            <a:off x="457200" y="3022600"/>
            <a:ext cx="8229600" cy="31035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Arial" panose="020B0604020202020204" pitchFamily="34" charset="0"/>
                <a:ea typeface="+mn-ea"/>
                <a:cs typeface="Arial" panose="020B0604020202020204" pitchFamily="34" charset="0"/>
              </a:defRPr>
            </a:lvl1pPr>
          </a:lstStyle>
          <a:p>
            <a:pPr>
              <a:defRPr/>
            </a:pPr>
            <a:fld id="{C944504B-B211-B34D-97AF-78446C71FCDD}" type="datetimeFigureOut">
              <a:rPr lang="en-US" smtClean="0"/>
              <a:pPr>
                <a:defRPr/>
              </a:pPr>
              <a:t>1/31/21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ea typeface="+mn-ea"/>
                <a:cs typeface="Arial" panose="020B0604020202020204"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0EF7D53D-272A-624E-BE3D-99D13E2B4193}" type="slidenum">
              <a:rPr lang="en-US"/>
              <a:pPr>
                <a:defRPr/>
              </a:pPr>
              <a:t>‹#›</a:t>
            </a:fld>
            <a:endParaRPr lang="en-US" dirty="0"/>
          </a:p>
        </p:txBody>
      </p:sp>
      <p:pic>
        <p:nvPicPr>
          <p:cNvPr id="3" name="Picture 2" descr="CALSpowerpoint-Header.eps"/>
          <p:cNvPicPr>
            <a:picLocks noChangeAspect="1"/>
          </p:cNvPicPr>
          <p:nvPr userDrawn="1"/>
        </p:nvPicPr>
        <p:blipFill>
          <a:blip r:embed="rId13">
            <a:extLst>
              <a:ext uri="{28A0092B-C50C-407E-A947-70E740481C1C}">
                <a14:useLocalDpi xmlns:a14="http://schemas.microsoft.com/office/drawing/2010/main"/>
              </a:ext>
            </a:extLst>
          </a:blip>
          <a:stretch>
            <a:fillRect/>
          </a:stretch>
        </p:blipFill>
        <p:spPr>
          <a:xfrm>
            <a:off x="0" y="-12700"/>
            <a:ext cx="9162288" cy="47018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3200" b="1" kern="1200">
          <a:solidFill>
            <a:schemeClr val="tx1"/>
          </a:solidFill>
          <a:latin typeface="Arial"/>
          <a:ea typeface="ＭＳ Ｐゴシック" charset="0"/>
          <a:cs typeface="Arial"/>
        </a:defRPr>
      </a:lvl1pPr>
      <a:lvl2pPr algn="ctr" defTabSz="457200" rtl="0" eaLnBrk="1" fontAlgn="base" hangingPunct="1">
        <a:spcBef>
          <a:spcPct val="0"/>
        </a:spcBef>
        <a:spcAft>
          <a:spcPct val="0"/>
        </a:spcAft>
        <a:defRPr sz="3200" b="1">
          <a:solidFill>
            <a:schemeClr val="tx1"/>
          </a:solidFill>
          <a:latin typeface="Arial" charset="0"/>
          <a:ea typeface="ＭＳ Ｐゴシック" charset="0"/>
        </a:defRPr>
      </a:lvl2pPr>
      <a:lvl3pPr algn="ctr" defTabSz="457200" rtl="0" eaLnBrk="1" fontAlgn="base" hangingPunct="1">
        <a:spcBef>
          <a:spcPct val="0"/>
        </a:spcBef>
        <a:spcAft>
          <a:spcPct val="0"/>
        </a:spcAft>
        <a:defRPr sz="3200" b="1">
          <a:solidFill>
            <a:schemeClr val="tx1"/>
          </a:solidFill>
          <a:latin typeface="Arial" charset="0"/>
          <a:ea typeface="ＭＳ Ｐゴシック" charset="0"/>
        </a:defRPr>
      </a:lvl3pPr>
      <a:lvl4pPr algn="ctr" defTabSz="457200" rtl="0" eaLnBrk="1" fontAlgn="base" hangingPunct="1">
        <a:spcBef>
          <a:spcPct val="0"/>
        </a:spcBef>
        <a:spcAft>
          <a:spcPct val="0"/>
        </a:spcAft>
        <a:defRPr sz="3200" b="1">
          <a:solidFill>
            <a:schemeClr val="tx1"/>
          </a:solidFill>
          <a:latin typeface="Arial" charset="0"/>
          <a:ea typeface="ＭＳ Ｐゴシック" charset="0"/>
        </a:defRPr>
      </a:lvl4pPr>
      <a:lvl5pPr algn="ctr" defTabSz="457200" rtl="0" eaLnBrk="1" fontAlgn="base" hangingPunct="1">
        <a:spcBef>
          <a:spcPct val="0"/>
        </a:spcBef>
        <a:spcAft>
          <a:spcPct val="0"/>
        </a:spcAft>
        <a:defRPr sz="3200" b="1">
          <a:solidFill>
            <a:schemeClr val="tx1"/>
          </a:solidFill>
          <a:latin typeface="Arial" charset="0"/>
          <a:ea typeface="ＭＳ Ｐゴシック" charset="0"/>
        </a:defRPr>
      </a:lvl5pPr>
      <a:lvl6pPr marL="457200" algn="ctr" defTabSz="457200" rtl="0" eaLnBrk="1" fontAlgn="base" hangingPunct="1">
        <a:spcBef>
          <a:spcPct val="0"/>
        </a:spcBef>
        <a:spcAft>
          <a:spcPct val="0"/>
        </a:spcAft>
        <a:defRPr sz="3200" b="1">
          <a:solidFill>
            <a:schemeClr val="tx1"/>
          </a:solidFill>
          <a:latin typeface="Arial" charset="0"/>
          <a:ea typeface="ＭＳ Ｐゴシック" charset="0"/>
        </a:defRPr>
      </a:lvl6pPr>
      <a:lvl7pPr marL="914400" algn="ctr" defTabSz="457200" rtl="0" eaLnBrk="1" fontAlgn="base" hangingPunct="1">
        <a:spcBef>
          <a:spcPct val="0"/>
        </a:spcBef>
        <a:spcAft>
          <a:spcPct val="0"/>
        </a:spcAft>
        <a:defRPr sz="3200" b="1">
          <a:solidFill>
            <a:schemeClr val="tx1"/>
          </a:solidFill>
          <a:latin typeface="Arial" charset="0"/>
          <a:ea typeface="ＭＳ Ｐゴシック" charset="0"/>
        </a:defRPr>
      </a:lvl7pPr>
      <a:lvl8pPr marL="1371600" algn="ctr" defTabSz="457200" rtl="0" eaLnBrk="1" fontAlgn="base" hangingPunct="1">
        <a:spcBef>
          <a:spcPct val="0"/>
        </a:spcBef>
        <a:spcAft>
          <a:spcPct val="0"/>
        </a:spcAft>
        <a:defRPr sz="3200" b="1">
          <a:solidFill>
            <a:schemeClr val="tx1"/>
          </a:solidFill>
          <a:latin typeface="Arial" charset="0"/>
          <a:ea typeface="ＭＳ Ｐゴシック" charset="0"/>
        </a:defRPr>
      </a:lvl8pPr>
      <a:lvl9pPr marL="1828800" algn="ctr" defTabSz="457200" rtl="0" eaLnBrk="1" fontAlgn="base" hangingPunct="1">
        <a:spcBef>
          <a:spcPct val="0"/>
        </a:spcBef>
        <a:spcAft>
          <a:spcPct val="0"/>
        </a:spcAft>
        <a:defRPr sz="3200" b="1">
          <a:solidFill>
            <a:schemeClr val="tx1"/>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Font typeface="Arial" charset="0"/>
        <a:buChar char="–"/>
        <a:defRPr sz="140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1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ncleg.net/EnactedLegislation/Statutes/PDF/BySection/Chapter_105/GS_105-164.13.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ncleg.net/EnactedLegislation/Statutes/PDF/BySection/Chapter_105/GS_105-164.13.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reports.oah.state.nc.us/ncac/title%2017%20-%20revenue/chapter%2007%20-%20sales%20and%20use%20tax/subchapter%20b/subchapter%20b%20rul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reports.oah.state.nc.us/ncac/title%2017%20-%20revenue/chapter%2007%20-%20sales%20and%20use%20tax/subchapter%20b/subchapter%20b%20rule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cdor.gov/taxes-forms/business-registration/online-business-registration" TargetMode="External"/><Relationship Id="rId2" Type="http://schemas.openxmlformats.org/officeDocument/2006/relationships/hyperlink" Target="https://www.ncleg.net/EnactedLegislation/Statutes/PDF/ByArticle/Chapter_105/Article_5.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ustomXml" Target="../ink/ink1.xml"/><Relationship Id="rId7" Type="http://schemas.openxmlformats.org/officeDocument/2006/relationships/hyperlink" Target="https://files.nc.gov/ncdor/documents/important-notices/foodnotice6-06.pdf" TargetMode="Externa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customXml" Target="../ink/ink2.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dor.state.nc.us/downloads/forms_fillin_ncbr.php?url=fillin/NCBR_webfill.pdf" TargetMode="External"/><Relationship Id="rId2" Type="http://schemas.openxmlformats.org/officeDocument/2006/relationships/hyperlink" Target="http://www.dor.state.nc.us/electronic/registration/index.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mrejesu@ncsu.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aw.cornell.edu/uscode/text/26/650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ncdor.gov/sales-and-use-tax-rates-effective-april-1-2019" TargetMode="External"/><Relationship Id="rId2" Type="http://schemas.openxmlformats.org/officeDocument/2006/relationships/hyperlink" Target="https://www.ncleg.net/EnactedLegislation/Statutes/PDF/ByArticle/Chapter_105/Article_5.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21923"/>
            <a:ext cx="9144000" cy="1636022"/>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tlCol="0">
            <a:normAutofit fontScale="90000"/>
          </a:bodyPr>
          <a:lstStyle/>
          <a:p>
            <a:pPr algn="r" eaLnBrk="1" fontAlgn="auto" hangingPunct="1">
              <a:spcAft>
                <a:spcPts val="0"/>
              </a:spcAft>
              <a:defRPr/>
            </a:pPr>
            <a:r>
              <a:rPr lang="en-US" sz="3100" dirty="0">
                <a:latin typeface="Times New Roman"/>
                <a:ea typeface="+mj-ea"/>
                <a:cs typeface="Times New Roman"/>
              </a:rPr>
              <a:t>NC Farm School</a:t>
            </a:r>
            <a:br>
              <a:rPr lang="en-US" sz="4000" dirty="0">
                <a:latin typeface="Times New Roman"/>
                <a:ea typeface="+mj-ea"/>
                <a:cs typeface="Times New Roman"/>
              </a:rPr>
            </a:br>
            <a:r>
              <a:rPr lang="en-US" sz="4900" dirty="0">
                <a:latin typeface="Times New Roman"/>
                <a:ea typeface="+mj-ea"/>
                <a:cs typeface="Times New Roman"/>
              </a:rPr>
              <a:t>Farm Business </a:t>
            </a:r>
            <a:r>
              <a:rPr lang="en-US" sz="4900">
                <a:latin typeface="Times New Roman"/>
                <a:ea typeface="+mj-ea"/>
                <a:cs typeface="Times New Roman"/>
              </a:rPr>
              <a:t>Laws and </a:t>
            </a:r>
            <a:r>
              <a:rPr lang="en-US" sz="4900" dirty="0">
                <a:latin typeface="Times New Roman"/>
                <a:ea typeface="+mj-ea"/>
                <a:cs typeface="Times New Roman"/>
              </a:rPr>
              <a:t>Regulations</a:t>
            </a:r>
            <a:br>
              <a:rPr lang="en-US" sz="4900" dirty="0">
                <a:latin typeface="Times New Roman"/>
                <a:ea typeface="+mj-ea"/>
                <a:cs typeface="Times New Roman"/>
              </a:rPr>
            </a:br>
            <a:r>
              <a:rPr lang="en-US" sz="4000" dirty="0">
                <a:latin typeface="Times New Roman"/>
                <a:ea typeface="+mj-ea"/>
                <a:cs typeface="Times New Roman"/>
              </a:rPr>
              <a:t>Part 2: Sales Taxes </a:t>
            </a:r>
            <a:endParaRPr lang="en-US" sz="4000" strike="sngStrike" dirty="0">
              <a:latin typeface="Times New Roman"/>
              <a:ea typeface="+mj-ea"/>
              <a:cs typeface="Times New Roman"/>
            </a:endParaRPr>
          </a:p>
        </p:txBody>
      </p:sp>
      <p:sp>
        <p:nvSpPr>
          <p:cNvPr id="3" name="Subtitle 2"/>
          <p:cNvSpPr>
            <a:spLocks noGrp="1"/>
          </p:cNvSpPr>
          <p:nvPr>
            <p:ph type="subTitle" idx="1"/>
          </p:nvPr>
        </p:nvSpPr>
        <p:spPr>
          <a:xfrm>
            <a:off x="2499360" y="2501265"/>
            <a:ext cx="6400800" cy="2312988"/>
          </a:xfrm>
        </p:spPr>
        <p:txBody>
          <a:bodyPr rtlCol="0">
            <a:normAutofit/>
          </a:bodyPr>
          <a:lstStyle/>
          <a:p>
            <a:pPr algn="r" eaLnBrk="1" fontAlgn="auto" hangingPunct="1">
              <a:spcAft>
                <a:spcPts val="0"/>
              </a:spcAft>
              <a:buFont typeface="Arial"/>
              <a:buNone/>
              <a:defRPr/>
            </a:pPr>
            <a:r>
              <a:rPr lang="en-US" sz="2200" dirty="0">
                <a:latin typeface="Times New Roman"/>
                <a:ea typeface="+mn-ea"/>
                <a:cs typeface="Times New Roman"/>
              </a:rPr>
              <a:t>Andrew Branan, JD</a:t>
            </a:r>
          </a:p>
          <a:p>
            <a:pPr algn="r" fontAlgn="auto">
              <a:spcAft>
                <a:spcPts val="0"/>
              </a:spcAft>
              <a:defRPr/>
            </a:pPr>
            <a:r>
              <a:rPr lang="en-US" sz="2200" dirty="0">
                <a:latin typeface="Times New Roman"/>
                <a:ea typeface="+mn-ea"/>
                <a:cs typeface="Times New Roman"/>
              </a:rPr>
              <a:t>Extension </a:t>
            </a:r>
            <a:r>
              <a:rPr lang="en-US" sz="2200" dirty="0">
                <a:latin typeface="Times New Roman"/>
                <a:cs typeface="Times New Roman"/>
              </a:rPr>
              <a:t>Assistant</a:t>
            </a:r>
            <a:r>
              <a:rPr lang="en-US" sz="2200" dirty="0">
                <a:latin typeface="Times New Roman"/>
                <a:ea typeface="+mn-ea"/>
                <a:cs typeface="Times New Roman"/>
              </a:rPr>
              <a:t> Professor</a:t>
            </a:r>
          </a:p>
          <a:p>
            <a:pPr algn="r" eaLnBrk="1" fontAlgn="auto" hangingPunct="1">
              <a:spcAft>
                <a:spcPts val="0"/>
              </a:spcAft>
              <a:buFont typeface="Arial"/>
              <a:buNone/>
              <a:defRPr/>
            </a:pPr>
            <a:r>
              <a:rPr lang="en-US" sz="2200" dirty="0">
                <a:latin typeface="Times New Roman"/>
                <a:ea typeface="+mn-ea"/>
                <a:cs typeface="Times New Roman"/>
              </a:rPr>
              <a:t>Department of Agriculture and Resource Economics</a:t>
            </a:r>
          </a:p>
          <a:p>
            <a:pPr algn="r" eaLnBrk="1" fontAlgn="auto" hangingPunct="1">
              <a:spcAft>
                <a:spcPts val="0"/>
              </a:spcAft>
              <a:buFont typeface="Arial"/>
              <a:buNone/>
              <a:defRPr/>
            </a:pPr>
            <a:r>
              <a:rPr lang="en-US" sz="2200" dirty="0">
                <a:latin typeface="Times New Roman"/>
                <a:ea typeface="+mn-ea"/>
                <a:cs typeface="Times New Roman"/>
              </a:rPr>
              <a:t>North Carolina State University</a:t>
            </a:r>
          </a:p>
          <a:p>
            <a:pPr algn="r" eaLnBrk="1" fontAlgn="auto" hangingPunct="1">
              <a:spcAft>
                <a:spcPts val="0"/>
              </a:spcAft>
              <a:buFont typeface="Arial"/>
              <a:buNone/>
              <a:defRPr/>
            </a:pPr>
            <a:r>
              <a:rPr lang="en-US" sz="2200" dirty="0">
                <a:latin typeface="Times New Roman"/>
                <a:ea typeface="+mn-ea"/>
                <a:cs typeface="Times New Roman"/>
              </a:rPr>
              <a:t>rabrana2@ncsu.edu</a:t>
            </a:r>
          </a:p>
        </p:txBody>
      </p:sp>
      <p:pic>
        <p:nvPicPr>
          <p:cNvPr id="4" name="Picture 3" descr="Washington County Blacklands farm.psd"/>
          <p:cNvPicPr>
            <a:picLocks noChangeAspect="1"/>
          </p:cNvPicPr>
          <p:nvPr/>
        </p:nvPicPr>
        <p:blipFill>
          <a:blip r:embed="rId2"/>
          <a:stretch>
            <a:fillRect/>
          </a:stretch>
        </p:blipFill>
        <p:spPr>
          <a:xfrm>
            <a:off x="0" y="4314825"/>
            <a:ext cx="9144001" cy="2543175"/>
          </a:xfrm>
          <a:prstGeom prst="rect">
            <a:avLst/>
          </a:prstGeom>
          <a:ln>
            <a:noFill/>
          </a:ln>
          <a:effectLst>
            <a:softEdge rad="279400"/>
          </a:effectLst>
        </p:spPr>
      </p:pic>
    </p:spTree>
    <p:extLst>
      <p:ext uri="{BB962C8B-B14F-4D97-AF65-F5344CB8AC3E}">
        <p14:creationId xmlns:p14="http://schemas.microsoft.com/office/powerpoint/2010/main" val="154752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60E6F-928F-8842-9AC9-BD86685272F8}"/>
              </a:ext>
            </a:extLst>
          </p:cNvPr>
          <p:cNvSpPr>
            <a:spLocks noGrp="1"/>
          </p:cNvSpPr>
          <p:nvPr>
            <p:ph type="title"/>
          </p:nvPr>
        </p:nvSpPr>
        <p:spPr>
          <a:xfrm>
            <a:off x="457200" y="1117827"/>
            <a:ext cx="8229600" cy="1068387"/>
          </a:xfrm>
        </p:spPr>
        <p:txBody>
          <a:bodyPr/>
          <a:lstStyle/>
          <a:p>
            <a:r>
              <a:rPr lang="en-US" dirty="0"/>
              <a:t>“Speaking of sales tax, is it the same for say, a plant, a cucumber a t-shirt and a necklace?”</a:t>
            </a:r>
            <a:br>
              <a:rPr lang="en-US" dirty="0"/>
            </a:br>
            <a:endParaRPr lang="en-US" dirty="0"/>
          </a:p>
        </p:txBody>
      </p:sp>
      <p:sp>
        <p:nvSpPr>
          <p:cNvPr id="3" name="Content Placeholder 2">
            <a:extLst>
              <a:ext uri="{FF2B5EF4-FFF2-40B4-BE49-F238E27FC236}">
                <a16:creationId xmlns:a16="http://schemas.microsoft.com/office/drawing/2014/main" id="{C66C72EA-648E-3D4B-94E8-9890AC576D10}"/>
              </a:ext>
            </a:extLst>
          </p:cNvPr>
          <p:cNvSpPr>
            <a:spLocks noGrp="1"/>
          </p:cNvSpPr>
          <p:nvPr>
            <p:ph idx="1"/>
          </p:nvPr>
        </p:nvSpPr>
        <p:spPr>
          <a:xfrm>
            <a:off x="457200" y="2481943"/>
            <a:ext cx="8229600" cy="3951513"/>
          </a:xfrm>
        </p:spPr>
        <p:txBody>
          <a:bodyPr>
            <a:normAutofit fontScale="85000" lnSpcReduction="20000"/>
          </a:bodyPr>
          <a:lstStyle/>
          <a:p>
            <a:r>
              <a:rPr lang="en-US" dirty="0"/>
              <a:t>Agricultural products (including wild-caught fish) are only exempt form sales tax in their unprocessed state</a:t>
            </a:r>
          </a:p>
          <a:p>
            <a:pPr lvl="1"/>
            <a:r>
              <a:rPr lang="en-US" dirty="0"/>
              <a:t>Cucumber = no tax; Pickled cucumber = applicable county/state sales tax rate</a:t>
            </a:r>
          </a:p>
          <a:p>
            <a:pPr lvl="1"/>
            <a:r>
              <a:rPr lang="en-US" dirty="0"/>
              <a:t>Kale = no tax; Bag of chopped kale = no tax; Bag of chopped kale with seasoning = applicable county/state sales tax rate</a:t>
            </a:r>
          </a:p>
          <a:p>
            <a:pPr lvl="1"/>
            <a:r>
              <a:rPr lang="en-US" dirty="0"/>
              <a:t>Honey raw = no tax; Honey with spices added = applicable county/state sales tax rate</a:t>
            </a:r>
          </a:p>
          <a:p>
            <a:r>
              <a:rPr lang="en-US" dirty="0"/>
              <a:t>List of sales tax-exempt items found in </a:t>
            </a:r>
            <a:r>
              <a:rPr lang="en-US" dirty="0">
                <a:hlinkClick r:id="rId2"/>
              </a:rPr>
              <a:t>§ 105-164.13. (Retail sales and use tax. (Exceptions and Exclusions)</a:t>
            </a:r>
            <a:endParaRPr lang="en-US" dirty="0"/>
          </a:p>
          <a:p>
            <a:r>
              <a:rPr lang="en-US" dirty="0"/>
              <a:t>Sales of processed items and crafts requires registration for sales tax remittance</a:t>
            </a:r>
          </a:p>
          <a:p>
            <a:pPr lvl="1"/>
            <a:r>
              <a:rPr lang="en-US" dirty="0"/>
              <a:t>Must display registration on stall at farmers market or road-side stand if applicable</a:t>
            </a:r>
          </a:p>
        </p:txBody>
      </p:sp>
    </p:spTree>
    <p:extLst>
      <p:ext uri="{BB962C8B-B14F-4D97-AF65-F5344CB8AC3E}">
        <p14:creationId xmlns:p14="http://schemas.microsoft.com/office/powerpoint/2010/main" val="3136866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CE2B0-8FE4-3C43-87A9-6F4404656F23}"/>
              </a:ext>
            </a:extLst>
          </p:cNvPr>
          <p:cNvSpPr>
            <a:spLocks noGrp="1"/>
          </p:cNvSpPr>
          <p:nvPr>
            <p:ph type="title"/>
          </p:nvPr>
        </p:nvSpPr>
        <p:spPr>
          <a:xfrm>
            <a:off x="457200" y="606198"/>
            <a:ext cx="8229600" cy="1068387"/>
          </a:xfrm>
        </p:spPr>
        <p:txBody>
          <a:bodyPr/>
          <a:lstStyle/>
          <a:p>
            <a:r>
              <a:rPr lang="en-US" dirty="0"/>
              <a:t>Agricultural Sales Exempt from Sales Tax</a:t>
            </a:r>
          </a:p>
        </p:txBody>
      </p:sp>
      <p:sp>
        <p:nvSpPr>
          <p:cNvPr id="3" name="Content Placeholder 2">
            <a:extLst>
              <a:ext uri="{FF2B5EF4-FFF2-40B4-BE49-F238E27FC236}">
                <a16:creationId xmlns:a16="http://schemas.microsoft.com/office/drawing/2014/main" id="{4BA7F866-D96A-8243-BE3C-2B543546A0BB}"/>
              </a:ext>
            </a:extLst>
          </p:cNvPr>
          <p:cNvSpPr>
            <a:spLocks noGrp="1"/>
          </p:cNvSpPr>
          <p:nvPr>
            <p:ph idx="1"/>
          </p:nvPr>
        </p:nvSpPr>
        <p:spPr>
          <a:xfrm>
            <a:off x="457200" y="1807030"/>
            <a:ext cx="8229600" cy="4319134"/>
          </a:xfrm>
        </p:spPr>
        <p:txBody>
          <a:bodyPr>
            <a:normAutofit fontScale="92500" lnSpcReduction="20000"/>
          </a:bodyPr>
          <a:lstStyle/>
          <a:p>
            <a:r>
              <a:rPr lang="en-US" dirty="0">
                <a:hlinkClick r:id="rId2"/>
              </a:rPr>
              <a:t>§ 105-164.13. Retail sales and use tax</a:t>
            </a:r>
            <a:r>
              <a:rPr lang="en-US" dirty="0"/>
              <a:t>. (Ag exemptions)</a:t>
            </a:r>
          </a:p>
          <a:p>
            <a:pPr lvl="1"/>
            <a:r>
              <a:rPr lang="en-US" dirty="0"/>
              <a:t>(4b) Products of a farm sold in their </a:t>
            </a:r>
            <a:r>
              <a:rPr lang="en-US" b="1" dirty="0"/>
              <a:t>original state</a:t>
            </a:r>
            <a:r>
              <a:rPr lang="en-US" dirty="0"/>
              <a:t> by the producer of the products </a:t>
            </a:r>
            <a:r>
              <a:rPr lang="en-US" b="1" dirty="0"/>
              <a:t>if the producer is not primarily a retail merchant</a:t>
            </a:r>
            <a:r>
              <a:rPr lang="en-US" dirty="0"/>
              <a:t> and ice used to preserve agriculture, aquaculture and commercial fishery products until the products are sold at retail.</a:t>
            </a:r>
          </a:p>
          <a:p>
            <a:pPr lvl="1"/>
            <a:r>
              <a:rPr lang="en-US" dirty="0"/>
              <a:t>(7) Sales of products of waters in their </a:t>
            </a:r>
            <a:r>
              <a:rPr lang="en-US" b="1" dirty="0"/>
              <a:t>original or unmanufactured state</a:t>
            </a:r>
            <a:r>
              <a:rPr lang="en-US" dirty="0"/>
              <a:t> when such sales are made by the producer in the capacity of producer. Fish and seafoods are likewise exempt when sold by the fisherman in that capacity.</a:t>
            </a:r>
          </a:p>
          <a:p>
            <a:pPr lvl="1"/>
            <a:r>
              <a:rPr lang="en-US" dirty="0"/>
              <a:t>(8) Sales to a manufacturer of tangible personal property that enters into or becomes an </a:t>
            </a:r>
            <a:r>
              <a:rPr lang="en-US" b="1" dirty="0"/>
              <a:t>ingredient or component </a:t>
            </a:r>
            <a:r>
              <a:rPr lang="en-US" dirty="0"/>
              <a:t>part of tangible personal property that is manufactured.</a:t>
            </a:r>
          </a:p>
        </p:txBody>
      </p:sp>
    </p:spTree>
    <p:extLst>
      <p:ext uri="{BB962C8B-B14F-4D97-AF65-F5344CB8AC3E}">
        <p14:creationId xmlns:p14="http://schemas.microsoft.com/office/powerpoint/2010/main" val="1716120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B4B61-0E20-FF46-80DE-F767EFE85ACA}"/>
              </a:ext>
            </a:extLst>
          </p:cNvPr>
          <p:cNvSpPr>
            <a:spLocks noGrp="1"/>
          </p:cNvSpPr>
          <p:nvPr>
            <p:ph type="title"/>
          </p:nvPr>
        </p:nvSpPr>
        <p:spPr>
          <a:xfrm>
            <a:off x="457200" y="519113"/>
            <a:ext cx="8229600" cy="1068387"/>
          </a:xfrm>
        </p:spPr>
        <p:txBody>
          <a:bodyPr/>
          <a:lstStyle/>
          <a:p>
            <a:r>
              <a:rPr lang="en-US" dirty="0"/>
              <a:t>Regulatory Clarification – </a:t>
            </a:r>
            <a:r>
              <a:rPr lang="en-US" dirty="0">
                <a:hlinkClick r:id="rId2"/>
              </a:rPr>
              <a:t>NCAC 7B.2801</a:t>
            </a:r>
            <a:endParaRPr lang="en-US" dirty="0"/>
          </a:p>
        </p:txBody>
      </p:sp>
      <p:sp>
        <p:nvSpPr>
          <p:cNvPr id="3" name="Content Placeholder 2">
            <a:extLst>
              <a:ext uri="{FF2B5EF4-FFF2-40B4-BE49-F238E27FC236}">
                <a16:creationId xmlns:a16="http://schemas.microsoft.com/office/drawing/2014/main" id="{FABA8854-E6F8-B149-84C9-5F6EC7DCE29C}"/>
              </a:ext>
            </a:extLst>
          </p:cNvPr>
          <p:cNvSpPr>
            <a:spLocks noGrp="1"/>
          </p:cNvSpPr>
          <p:nvPr>
            <p:ph idx="1"/>
          </p:nvPr>
        </p:nvSpPr>
        <p:spPr>
          <a:xfrm>
            <a:off x="457200" y="1861458"/>
            <a:ext cx="8229600" cy="4264706"/>
          </a:xfrm>
        </p:spPr>
        <p:txBody>
          <a:bodyPr>
            <a:normAutofit fontScale="92500" lnSpcReduction="10000"/>
          </a:bodyPr>
          <a:lstStyle/>
          <a:p>
            <a:r>
              <a:rPr lang="en-US" dirty="0"/>
              <a:t>North Carolina Administrative Code 7B.2801 Florists: nurserymen: greenhouse operators and farmers. </a:t>
            </a:r>
          </a:p>
          <a:p>
            <a:pPr lvl="1"/>
            <a:r>
              <a:rPr lang="en-US" dirty="0"/>
              <a:t>(a) Retail sales of </a:t>
            </a:r>
            <a:r>
              <a:rPr lang="en-US" b="1" dirty="0"/>
              <a:t>wreaths, bouquets</a:t>
            </a:r>
            <a:r>
              <a:rPr lang="en-US" dirty="0"/>
              <a:t> and similar items are subject to the applicable statutory state and local sales or use tax.</a:t>
            </a:r>
          </a:p>
          <a:p>
            <a:pPr lvl="1"/>
            <a:r>
              <a:rPr lang="en-US" dirty="0"/>
              <a:t>(b) Retail sales of flowers, potted plants, shrubbery and similar nursery stock and retail sales of fruits, vegetables and other farm products are subject to the applicable statutory state and local sales or use tax </a:t>
            </a:r>
            <a:r>
              <a:rPr lang="en-US" i="1" dirty="0">
                <a:solidFill>
                  <a:srgbClr val="FF0000"/>
                </a:solidFill>
              </a:rPr>
              <a:t>unless</a:t>
            </a:r>
            <a:r>
              <a:rPr lang="en-US" dirty="0"/>
              <a:t> the product in question is a </a:t>
            </a:r>
            <a:r>
              <a:rPr lang="en-US" b="1" dirty="0"/>
              <a:t>product of the farm</a:t>
            </a:r>
            <a:r>
              <a:rPr lang="en-US" dirty="0"/>
              <a:t> and is </a:t>
            </a:r>
            <a:r>
              <a:rPr lang="en-US" b="1" dirty="0"/>
              <a:t>sold in its original state</a:t>
            </a:r>
            <a:r>
              <a:rPr lang="en-US" dirty="0"/>
              <a:t> by the </a:t>
            </a:r>
            <a:r>
              <a:rPr lang="en-US" b="1" dirty="0"/>
              <a:t>producer of the product </a:t>
            </a:r>
            <a:r>
              <a:rPr lang="en-US" dirty="0"/>
              <a:t>who is </a:t>
            </a:r>
            <a:r>
              <a:rPr lang="en-US" b="1" dirty="0"/>
              <a:t>not primarily a retail merchant </a:t>
            </a:r>
            <a:r>
              <a:rPr lang="en-US" dirty="0"/>
              <a:t>at the location where the product is sold.</a:t>
            </a:r>
          </a:p>
        </p:txBody>
      </p:sp>
    </p:spTree>
    <p:extLst>
      <p:ext uri="{BB962C8B-B14F-4D97-AF65-F5344CB8AC3E}">
        <p14:creationId xmlns:p14="http://schemas.microsoft.com/office/powerpoint/2010/main" val="4098947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63167-5751-1C47-A0A1-93882C9CF101}"/>
              </a:ext>
            </a:extLst>
          </p:cNvPr>
          <p:cNvSpPr>
            <a:spLocks noGrp="1"/>
          </p:cNvSpPr>
          <p:nvPr>
            <p:ph type="title"/>
          </p:nvPr>
        </p:nvSpPr>
        <p:spPr>
          <a:xfrm>
            <a:off x="457200" y="731837"/>
            <a:ext cx="8229600" cy="1068387"/>
          </a:xfrm>
        </p:spPr>
        <p:txBody>
          <a:bodyPr/>
          <a:lstStyle/>
          <a:p>
            <a:r>
              <a:rPr lang="en-US" dirty="0"/>
              <a:t>Retail Merchant - </a:t>
            </a:r>
            <a:r>
              <a:rPr lang="en-US" dirty="0">
                <a:hlinkClick r:id="rId2"/>
              </a:rPr>
              <a:t>NCAC 7B.2801</a:t>
            </a:r>
            <a:endParaRPr lang="en-US" dirty="0"/>
          </a:p>
        </p:txBody>
      </p:sp>
      <p:sp>
        <p:nvSpPr>
          <p:cNvPr id="3" name="Content Placeholder 2">
            <a:extLst>
              <a:ext uri="{FF2B5EF4-FFF2-40B4-BE49-F238E27FC236}">
                <a16:creationId xmlns:a16="http://schemas.microsoft.com/office/drawing/2014/main" id="{84FA5947-BD54-E340-B59C-67C60299005B}"/>
              </a:ext>
            </a:extLst>
          </p:cNvPr>
          <p:cNvSpPr>
            <a:spLocks noGrp="1"/>
          </p:cNvSpPr>
          <p:nvPr>
            <p:ph idx="1"/>
          </p:nvPr>
        </p:nvSpPr>
        <p:spPr>
          <a:xfrm>
            <a:off x="457200" y="1968500"/>
            <a:ext cx="8229600" cy="4157663"/>
          </a:xfrm>
        </p:spPr>
        <p:txBody>
          <a:bodyPr>
            <a:normAutofit fontScale="92500" lnSpcReduction="20000"/>
          </a:bodyPr>
          <a:lstStyle/>
          <a:p>
            <a:r>
              <a:rPr lang="en-US" dirty="0"/>
              <a:t>Such vendors are selling primarily in their capacity as retail merchants when their total dollar sales volume of purchased products regularly exceeds fifty percent of the total dollar sales volume of their purchased and produced products.</a:t>
            </a:r>
          </a:p>
          <a:p>
            <a:r>
              <a:rPr lang="en-US" dirty="0"/>
              <a:t>(f) When vendors who are not primarily retail merchants make sales of farm products produced by them and products acquired by purchase, </a:t>
            </a:r>
            <a:r>
              <a:rPr lang="en-US" b="1" dirty="0"/>
              <a:t>separate records must be maintained </a:t>
            </a:r>
            <a:r>
              <a:rPr lang="en-US" dirty="0"/>
              <a:t>of sales of products produced by them. Records of purchased products, as well as sales thereof, must be kept and maintained in a manner that can be accurately and conveniently checked by the agents of the Secretary of Revenue; otherwise, all sales are subject to the tax.</a:t>
            </a:r>
          </a:p>
          <a:p>
            <a:r>
              <a:rPr lang="en-US" dirty="0"/>
              <a:t>If you provide landscaping service as a producer, must separate items you produce on bill, otherwise total is taxed</a:t>
            </a:r>
          </a:p>
        </p:txBody>
      </p:sp>
    </p:spTree>
    <p:extLst>
      <p:ext uri="{BB962C8B-B14F-4D97-AF65-F5344CB8AC3E}">
        <p14:creationId xmlns:p14="http://schemas.microsoft.com/office/powerpoint/2010/main" val="3143084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B4988-000F-9D4D-94F5-8F1F5C32CBA9}"/>
              </a:ext>
            </a:extLst>
          </p:cNvPr>
          <p:cNvSpPr>
            <a:spLocks noGrp="1"/>
          </p:cNvSpPr>
          <p:nvPr>
            <p:ph type="title"/>
          </p:nvPr>
        </p:nvSpPr>
        <p:spPr>
          <a:xfrm>
            <a:off x="457200" y="598714"/>
            <a:ext cx="8229600" cy="1068387"/>
          </a:xfrm>
        </p:spPr>
        <p:txBody>
          <a:bodyPr/>
          <a:lstStyle/>
          <a:p>
            <a:r>
              <a:rPr lang="en-US" dirty="0"/>
              <a:t>Registration for Remittance of Sales Tax – Display at Farmers Market</a:t>
            </a:r>
          </a:p>
        </p:txBody>
      </p:sp>
      <p:sp>
        <p:nvSpPr>
          <p:cNvPr id="3" name="Content Placeholder 2">
            <a:extLst>
              <a:ext uri="{FF2B5EF4-FFF2-40B4-BE49-F238E27FC236}">
                <a16:creationId xmlns:a16="http://schemas.microsoft.com/office/drawing/2014/main" id="{905F7AAA-7784-7A44-B32F-20D482D59670}"/>
              </a:ext>
            </a:extLst>
          </p:cNvPr>
          <p:cNvSpPr>
            <a:spLocks noGrp="1"/>
          </p:cNvSpPr>
          <p:nvPr>
            <p:ph idx="1"/>
          </p:nvPr>
        </p:nvSpPr>
        <p:spPr>
          <a:xfrm>
            <a:off x="457200" y="1944914"/>
            <a:ext cx="8229600" cy="4096657"/>
          </a:xfrm>
        </p:spPr>
        <p:txBody>
          <a:bodyPr>
            <a:normAutofit fontScale="85000" lnSpcReduction="20000"/>
          </a:bodyPr>
          <a:lstStyle/>
          <a:p>
            <a:r>
              <a:rPr lang="en-US" dirty="0"/>
              <a:t>Registration requirement </a:t>
            </a:r>
            <a:r>
              <a:rPr lang="en-US" dirty="0">
                <a:hlinkClick r:id="rId2"/>
              </a:rPr>
              <a:t>G.S. 105-164.29(c)</a:t>
            </a:r>
            <a:endParaRPr lang="en-US" dirty="0"/>
          </a:p>
          <a:p>
            <a:r>
              <a:rPr lang="en-US" dirty="0"/>
              <a:t>Application to </a:t>
            </a:r>
            <a:r>
              <a:rPr lang="en-US" b="1" dirty="0"/>
              <a:t>Farmers Market</a:t>
            </a:r>
            <a:r>
              <a:rPr lang="en-US" dirty="0"/>
              <a:t>:</a:t>
            </a:r>
          </a:p>
          <a:p>
            <a:pPr lvl="1"/>
            <a:r>
              <a:rPr lang="en-US" dirty="0"/>
              <a:t>Those who sell items other than unprocessed </a:t>
            </a:r>
            <a:r>
              <a:rPr lang="en-US" b="1" dirty="0"/>
              <a:t>agricultural products </a:t>
            </a:r>
            <a:r>
              <a:rPr lang="en-US" dirty="0"/>
              <a:t>they actually produce must now provide the farmers market manager a copy of their N.C. Dept. of Revenue “Certificate of Registration”</a:t>
            </a:r>
          </a:p>
          <a:p>
            <a:pPr lvl="1"/>
            <a:r>
              <a:rPr lang="en-US" dirty="0"/>
              <a:t>Those who sell items other than unprocessed agricultural products they actually produce must also display their NC Dept. of Revenue “Certificate of Registration” at the farmers market where it may be seen by their customers. </a:t>
            </a:r>
          </a:p>
          <a:p>
            <a:pPr lvl="1"/>
            <a:r>
              <a:rPr lang="en-US" dirty="0"/>
              <a:t>Generally, the farmers market will not inquire about a vendor’s sales tax collections or their business with the N.C. Dept. of Revenue. </a:t>
            </a:r>
          </a:p>
          <a:p>
            <a:r>
              <a:rPr lang="en-US" dirty="0">
                <a:hlinkClick r:id="rId3"/>
              </a:rPr>
              <a:t>https://www.ncdor.gov/taxes-forms/business-registration/online-business-registration</a:t>
            </a:r>
            <a:endParaRPr lang="en-US" dirty="0"/>
          </a:p>
        </p:txBody>
      </p:sp>
    </p:spTree>
    <p:extLst>
      <p:ext uri="{BB962C8B-B14F-4D97-AF65-F5344CB8AC3E}">
        <p14:creationId xmlns:p14="http://schemas.microsoft.com/office/powerpoint/2010/main" val="2110658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5D244-07A0-7048-993E-6DB5A2EDCBE8}"/>
              </a:ext>
            </a:extLst>
          </p:cNvPr>
          <p:cNvSpPr>
            <a:spLocks noGrp="1"/>
          </p:cNvSpPr>
          <p:nvPr>
            <p:ph type="title"/>
          </p:nvPr>
        </p:nvSpPr>
        <p:spPr>
          <a:xfrm>
            <a:off x="457200" y="595313"/>
            <a:ext cx="8229600" cy="1068387"/>
          </a:xfrm>
        </p:spPr>
        <p:txBody>
          <a:bodyPr/>
          <a:lstStyle/>
          <a:p>
            <a:r>
              <a:rPr lang="en-US" dirty="0"/>
              <a:t>Prepared Food</a:t>
            </a:r>
          </a:p>
        </p:txBody>
      </p:sp>
      <p:pic>
        <p:nvPicPr>
          <p:cNvPr id="5" name="Content Placeholder 4" descr="A screenshot of a cell phone&#10;&#10;Description automatically generated">
            <a:extLst>
              <a:ext uri="{FF2B5EF4-FFF2-40B4-BE49-F238E27FC236}">
                <a16:creationId xmlns:a16="http://schemas.microsoft.com/office/drawing/2014/main" id="{D661DD75-DED6-B14C-8B7E-35261339C8E9}"/>
              </a:ext>
            </a:extLst>
          </p:cNvPr>
          <p:cNvPicPr>
            <a:picLocks noGrp="1" noChangeAspect="1"/>
          </p:cNvPicPr>
          <p:nvPr>
            <p:ph idx="1"/>
          </p:nvPr>
        </p:nvPicPr>
        <p:blipFill>
          <a:blip r:embed="rId2"/>
          <a:stretch>
            <a:fillRect/>
          </a:stretch>
        </p:blipFill>
        <p:spPr>
          <a:xfrm>
            <a:off x="853843" y="1663700"/>
            <a:ext cx="7086600" cy="4087690"/>
          </a:xfrm>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65C15F55-2DC1-2F43-896D-60B7597C79B7}"/>
                  </a:ext>
                </a:extLst>
              </p14:cNvPr>
              <p14:cNvContentPartPr/>
              <p14:nvPr/>
            </p14:nvContentPartPr>
            <p14:xfrm>
              <a:off x="1751863" y="4841383"/>
              <a:ext cx="2166480" cy="761400"/>
            </p14:xfrm>
          </p:contentPart>
        </mc:Choice>
        <mc:Fallback xmlns="">
          <p:pic>
            <p:nvPicPr>
              <p:cNvPr id="6" name="Ink 5">
                <a:extLst>
                  <a:ext uri="{FF2B5EF4-FFF2-40B4-BE49-F238E27FC236}">
                    <a16:creationId xmlns:a16="http://schemas.microsoft.com/office/drawing/2014/main" id="{65C15F55-2DC1-2F43-896D-60B7597C79B7}"/>
                  </a:ext>
                </a:extLst>
              </p:cNvPr>
              <p:cNvPicPr/>
              <p:nvPr/>
            </p:nvPicPr>
            <p:blipFill>
              <a:blip r:embed="rId4"/>
              <a:stretch>
                <a:fillRect/>
              </a:stretch>
            </p:blipFill>
            <p:spPr>
              <a:xfrm>
                <a:off x="1697863" y="4733743"/>
                <a:ext cx="2274120" cy="9770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00E86217-E2BE-F442-865D-0D05CBB020C3}"/>
                  </a:ext>
                </a:extLst>
              </p14:cNvPr>
              <p14:cNvContentPartPr/>
              <p14:nvPr/>
            </p14:nvContentPartPr>
            <p14:xfrm>
              <a:off x="6922157" y="4682803"/>
              <a:ext cx="939960" cy="317160"/>
            </p14:xfrm>
          </p:contentPart>
        </mc:Choice>
        <mc:Fallback xmlns="">
          <p:pic>
            <p:nvPicPr>
              <p:cNvPr id="7" name="Ink 6">
                <a:extLst>
                  <a:ext uri="{FF2B5EF4-FFF2-40B4-BE49-F238E27FC236}">
                    <a16:creationId xmlns:a16="http://schemas.microsoft.com/office/drawing/2014/main" id="{00E86217-E2BE-F442-865D-0D05CBB020C3}"/>
                  </a:ext>
                </a:extLst>
              </p:cNvPr>
              <p:cNvPicPr/>
              <p:nvPr/>
            </p:nvPicPr>
            <p:blipFill>
              <a:blip r:embed="rId6"/>
              <a:stretch>
                <a:fillRect/>
              </a:stretch>
            </p:blipFill>
            <p:spPr>
              <a:xfrm>
                <a:off x="6868157" y="4575163"/>
                <a:ext cx="1047600" cy="532800"/>
              </a:xfrm>
              <a:prstGeom prst="rect">
                <a:avLst/>
              </a:prstGeom>
            </p:spPr>
          </p:pic>
        </mc:Fallback>
      </mc:AlternateContent>
      <p:sp>
        <p:nvSpPr>
          <p:cNvPr id="9" name="TextBox 8">
            <a:extLst>
              <a:ext uri="{FF2B5EF4-FFF2-40B4-BE49-F238E27FC236}">
                <a16:creationId xmlns:a16="http://schemas.microsoft.com/office/drawing/2014/main" id="{384FD8F6-DCE1-B043-A53F-D28D3109F894}"/>
              </a:ext>
            </a:extLst>
          </p:cNvPr>
          <p:cNvSpPr txBox="1"/>
          <p:nvPr/>
        </p:nvSpPr>
        <p:spPr>
          <a:xfrm>
            <a:off x="853843" y="5751390"/>
            <a:ext cx="7008274" cy="369332"/>
          </a:xfrm>
          <a:prstGeom prst="rect">
            <a:avLst/>
          </a:prstGeom>
          <a:noFill/>
        </p:spPr>
        <p:txBody>
          <a:bodyPr wrap="square" rtlCol="0">
            <a:spAutoFit/>
          </a:bodyPr>
          <a:lstStyle/>
          <a:p>
            <a:pPr marL="285750" indent="-285750">
              <a:buFont typeface="Arial" panose="020B0604020202020204" pitchFamily="34" charset="0"/>
              <a:buChar char="•"/>
            </a:pPr>
            <a:r>
              <a:rPr lang="en-US" dirty="0">
                <a:hlinkClick r:id="rId7"/>
              </a:rPr>
              <a:t>Additional guidance</a:t>
            </a:r>
            <a:endParaRPr lang="en-US" dirty="0"/>
          </a:p>
        </p:txBody>
      </p:sp>
    </p:spTree>
    <p:extLst>
      <p:ext uri="{BB962C8B-B14F-4D97-AF65-F5344CB8AC3E}">
        <p14:creationId xmlns:p14="http://schemas.microsoft.com/office/powerpoint/2010/main" val="2994944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03514"/>
            <a:ext cx="7772400" cy="685800"/>
          </a:xfrm>
        </p:spPr>
        <p:txBody>
          <a:bodyPr/>
          <a:lstStyle/>
          <a:p>
            <a:r>
              <a:rPr lang="en-US" dirty="0"/>
              <a:t>Sales Tax and MEAT</a:t>
            </a:r>
          </a:p>
        </p:txBody>
      </p:sp>
      <p:sp>
        <p:nvSpPr>
          <p:cNvPr id="3" name="Content Placeholder 2"/>
          <p:cNvSpPr>
            <a:spLocks noGrp="1"/>
          </p:cNvSpPr>
          <p:nvPr>
            <p:ph idx="1"/>
          </p:nvPr>
        </p:nvSpPr>
        <p:spPr>
          <a:xfrm>
            <a:off x="359228" y="1981200"/>
            <a:ext cx="8610600" cy="4495800"/>
          </a:xfrm>
        </p:spPr>
        <p:txBody>
          <a:bodyPr/>
          <a:lstStyle/>
          <a:p>
            <a:r>
              <a:rPr lang="en-US" dirty="0"/>
              <a:t>Live animals: exempt from tax when sold by producer [G.S. 105-164.13(4b)]</a:t>
            </a:r>
          </a:p>
          <a:p>
            <a:r>
              <a:rPr lang="en-US" dirty="0"/>
              <a:t>Cuts of meat (uncooked): subject to 2% rate on food sold by producer or retailer.</a:t>
            </a:r>
          </a:p>
          <a:p>
            <a:r>
              <a:rPr lang="en-US" dirty="0"/>
              <a:t>Processed meat: (e.g. uncooked sausage) subject to 2% rate on food sold by producer or retailer.</a:t>
            </a:r>
          </a:p>
          <a:p>
            <a:r>
              <a:rPr lang="en-US" dirty="0"/>
              <a:t>Cooked/smoked meat: subject to 4.75% State and applicable local sales tax.</a:t>
            </a:r>
          </a:p>
        </p:txBody>
      </p:sp>
    </p:spTree>
    <p:extLst>
      <p:ext uri="{BB962C8B-B14F-4D97-AF65-F5344CB8AC3E}">
        <p14:creationId xmlns:p14="http://schemas.microsoft.com/office/powerpoint/2010/main" val="3401700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64029"/>
            <a:ext cx="7772400" cy="685800"/>
          </a:xfrm>
        </p:spPr>
        <p:txBody>
          <a:bodyPr/>
          <a:lstStyle/>
          <a:p>
            <a:r>
              <a:rPr lang="en-US" dirty="0"/>
              <a:t>Sales of Fruits and Vegetables</a:t>
            </a:r>
          </a:p>
        </p:txBody>
      </p:sp>
      <p:sp>
        <p:nvSpPr>
          <p:cNvPr id="3" name="Content Placeholder 2"/>
          <p:cNvSpPr>
            <a:spLocks noGrp="1"/>
          </p:cNvSpPr>
          <p:nvPr>
            <p:ph idx="1"/>
          </p:nvPr>
        </p:nvSpPr>
        <p:spPr>
          <a:xfrm>
            <a:off x="304800" y="1502229"/>
            <a:ext cx="8534400" cy="4495800"/>
          </a:xfrm>
        </p:spPr>
        <p:txBody>
          <a:bodyPr/>
          <a:lstStyle/>
          <a:p>
            <a:r>
              <a:rPr lang="en-US" sz="2200" dirty="0"/>
              <a:t>Raw vegetables sold by a </a:t>
            </a:r>
            <a:r>
              <a:rPr lang="en-US" sz="2200" b="1" dirty="0"/>
              <a:t>producer</a:t>
            </a:r>
            <a:r>
              <a:rPr lang="en-US" sz="2200" dirty="0"/>
              <a:t> are exempt [G.S.105-164.13(4b)]</a:t>
            </a:r>
          </a:p>
          <a:p>
            <a:r>
              <a:rPr lang="en-US" sz="2200" dirty="0"/>
              <a:t>Raw veggies that are cut up and placed in bags to be sold </a:t>
            </a:r>
            <a:r>
              <a:rPr lang="en-US" sz="2200" b="1" dirty="0"/>
              <a:t>by producer</a:t>
            </a:r>
            <a:r>
              <a:rPr lang="en-US" sz="2200" dirty="0"/>
              <a:t> are exempt.</a:t>
            </a:r>
          </a:p>
          <a:p>
            <a:r>
              <a:rPr lang="en-US" sz="2200" dirty="0"/>
              <a:t>Shelled butter beans or corn sold in plastic bags by </a:t>
            </a:r>
            <a:r>
              <a:rPr lang="en-US" sz="2200" u="sng" dirty="0">
                <a:solidFill>
                  <a:schemeClr val="tx2"/>
                </a:solidFill>
              </a:rPr>
              <a:t>producer</a:t>
            </a:r>
            <a:r>
              <a:rPr lang="en-US" sz="2200" dirty="0"/>
              <a:t> are exempt.</a:t>
            </a:r>
          </a:p>
          <a:p>
            <a:r>
              <a:rPr lang="en-US" sz="2200" dirty="0"/>
              <a:t>If the </a:t>
            </a:r>
            <a:r>
              <a:rPr lang="en-US" sz="2200" u="sng" dirty="0">
                <a:solidFill>
                  <a:schemeClr val="tx2"/>
                </a:solidFill>
              </a:rPr>
              <a:t>producer</a:t>
            </a:r>
            <a:r>
              <a:rPr lang="en-US" sz="2200" dirty="0"/>
              <a:t> </a:t>
            </a:r>
            <a:r>
              <a:rPr lang="en-US" sz="2200" b="1" i="1" dirty="0">
                <a:solidFill>
                  <a:schemeClr val="accent2"/>
                </a:solidFill>
              </a:rPr>
              <a:t>adds anything to the vegetables such as seasoning</a:t>
            </a:r>
            <a:r>
              <a:rPr lang="en-US" sz="2200" dirty="0"/>
              <a:t>, no longer exempt, subject to 2% tax on food. </a:t>
            </a:r>
          </a:p>
          <a:p>
            <a:r>
              <a:rPr lang="en-US" sz="2200" dirty="0"/>
              <a:t>Veggies or fruit sold by retailer, subject to 2% tax rate on food</a:t>
            </a:r>
          </a:p>
          <a:p>
            <a:r>
              <a:rPr lang="en-US" sz="2200" dirty="0"/>
              <a:t>Fruits and veggies that qualify as a prepared food (</a:t>
            </a:r>
            <a:r>
              <a:rPr lang="en-US" sz="2200" dirty="0">
                <a:solidFill>
                  <a:schemeClr val="tx2"/>
                </a:solidFill>
              </a:rPr>
              <a:t>jams and jellies</a:t>
            </a:r>
            <a:r>
              <a:rPr lang="en-US" sz="2200" dirty="0"/>
              <a:t>) item are subject to 4.75% plus any local sales tax.</a:t>
            </a:r>
          </a:p>
          <a:p>
            <a:r>
              <a:rPr lang="en-US" sz="2200" dirty="0"/>
              <a:t>Raised cut flowers, honey and firewood sales are sales tax exempt.</a:t>
            </a:r>
          </a:p>
        </p:txBody>
      </p:sp>
    </p:spTree>
    <p:extLst>
      <p:ext uri="{BB962C8B-B14F-4D97-AF65-F5344CB8AC3E}">
        <p14:creationId xmlns:p14="http://schemas.microsoft.com/office/powerpoint/2010/main" val="566184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28057"/>
            <a:ext cx="8686800" cy="762000"/>
          </a:xfrm>
        </p:spPr>
        <p:txBody>
          <a:bodyPr/>
          <a:lstStyle/>
          <a:p>
            <a:r>
              <a:rPr lang="en-US" sz="3600" b="0" dirty="0"/>
              <a:t>Registering to Remit Sales and Use Tax</a:t>
            </a:r>
          </a:p>
        </p:txBody>
      </p:sp>
      <p:sp>
        <p:nvSpPr>
          <p:cNvPr id="3" name="Content Placeholder 2"/>
          <p:cNvSpPr>
            <a:spLocks noGrp="1"/>
          </p:cNvSpPr>
          <p:nvPr>
            <p:ph idx="1"/>
          </p:nvPr>
        </p:nvSpPr>
        <p:spPr>
          <a:xfrm>
            <a:off x="381000" y="2612571"/>
            <a:ext cx="8534400" cy="3320143"/>
          </a:xfrm>
        </p:spPr>
        <p:txBody>
          <a:bodyPr/>
          <a:lstStyle/>
          <a:p>
            <a:r>
              <a:rPr lang="en-US" dirty="0"/>
              <a:t>Online Registration (Generally Quickest)</a:t>
            </a:r>
          </a:p>
          <a:p>
            <a:pPr marL="342900" lvl="1" indent="-342900">
              <a:buFontTx/>
              <a:buChar char="•"/>
            </a:pPr>
            <a:r>
              <a:rPr lang="en-US" sz="2400" dirty="0">
                <a:hlinkClick r:id="rId2"/>
              </a:rPr>
              <a:t>http://www.dor.state.nc.us/electronic/registration/index.html</a:t>
            </a:r>
            <a:endParaRPr lang="en-US" sz="2400" dirty="0"/>
          </a:p>
          <a:p>
            <a:endParaRPr lang="en-US" dirty="0"/>
          </a:p>
          <a:p>
            <a:r>
              <a:rPr lang="en-US" dirty="0"/>
              <a:t>Complete and Submit Form NC-BR</a:t>
            </a:r>
          </a:p>
          <a:p>
            <a:pPr lvl="1"/>
            <a:r>
              <a:rPr lang="en-US" sz="2400" dirty="0">
                <a:hlinkClick r:id="rId3"/>
              </a:rPr>
              <a:t>http://www.dor.state.nc.us/downloads/forms_fillin_ncbr.php?url=fillin/NCBR_webfill.pdf</a:t>
            </a:r>
            <a:endParaRPr lang="en-US" sz="2400" dirty="0"/>
          </a:p>
          <a:p>
            <a:pPr lvl="1"/>
            <a:endParaRPr lang="en-US" sz="2400" dirty="0"/>
          </a:p>
          <a:p>
            <a:pPr lvl="1"/>
            <a:endParaRPr lang="en-US" sz="2400" dirty="0"/>
          </a:p>
        </p:txBody>
      </p:sp>
    </p:spTree>
    <p:extLst>
      <p:ext uri="{BB962C8B-B14F-4D97-AF65-F5344CB8AC3E}">
        <p14:creationId xmlns:p14="http://schemas.microsoft.com/office/powerpoint/2010/main" val="1401211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674914"/>
            <a:ext cx="7772400" cy="1219200"/>
          </a:xfrm>
        </p:spPr>
        <p:txBody>
          <a:bodyPr/>
          <a:lstStyle/>
          <a:p>
            <a:pPr algn="ctr" eaLnBrk="1" hangingPunct="1"/>
            <a:r>
              <a:rPr lang="en-US" altLang="en-US" dirty="0"/>
              <a:t>Farmer Input Exemption Certificate: Exempted Items</a:t>
            </a:r>
          </a:p>
        </p:txBody>
      </p:sp>
      <p:sp>
        <p:nvSpPr>
          <p:cNvPr id="67587" name="Rectangle 3"/>
          <p:cNvSpPr>
            <a:spLocks noGrp="1" noChangeArrowheads="1"/>
          </p:cNvSpPr>
          <p:nvPr>
            <p:ph sz="half" idx="1"/>
          </p:nvPr>
        </p:nvSpPr>
        <p:spPr>
          <a:xfrm>
            <a:off x="228600" y="2133600"/>
            <a:ext cx="4343400" cy="4419600"/>
          </a:xfrm>
        </p:spPr>
        <p:txBody>
          <a:bodyPr/>
          <a:lstStyle/>
          <a:p>
            <a:r>
              <a:rPr lang="en-US" altLang="en-US" sz="2400" dirty="0"/>
              <a:t>Pesticides</a:t>
            </a:r>
          </a:p>
          <a:p>
            <a:r>
              <a:rPr lang="en-US" altLang="en-US" sz="2400" dirty="0"/>
              <a:t>Baby chicks and </a:t>
            </a:r>
            <a:r>
              <a:rPr lang="en-US" altLang="en-US" sz="2400" dirty="0" err="1"/>
              <a:t>poults</a:t>
            </a:r>
            <a:endParaRPr lang="en-US" altLang="en-US" sz="2400" dirty="0"/>
          </a:p>
          <a:p>
            <a:r>
              <a:rPr lang="en-US" altLang="en-US" sz="2400" dirty="0"/>
              <a:t>Commercially built facility and Building materials for raising or feeding of animals</a:t>
            </a:r>
          </a:p>
          <a:p>
            <a:r>
              <a:rPr lang="en-US" altLang="en-US" sz="2400" dirty="0"/>
              <a:t>Bulk tobacco barns, racks or accessories to cure or dry tobacco</a:t>
            </a:r>
          </a:p>
          <a:p>
            <a:pPr algn="ctr" eaLnBrk="1" hangingPunct="1">
              <a:lnSpc>
                <a:spcPct val="90000"/>
              </a:lnSpc>
              <a:buFontTx/>
              <a:buNone/>
            </a:pPr>
            <a:r>
              <a:rPr lang="en-US" altLang="en-US" dirty="0"/>
              <a:t> 	</a:t>
            </a:r>
          </a:p>
        </p:txBody>
      </p:sp>
      <p:sp>
        <p:nvSpPr>
          <p:cNvPr id="67588" name="Content Placeholder 3"/>
          <p:cNvSpPr>
            <a:spLocks noGrp="1"/>
          </p:cNvSpPr>
          <p:nvPr>
            <p:ph sz="half" idx="2"/>
          </p:nvPr>
        </p:nvSpPr>
        <p:spPr>
          <a:xfrm>
            <a:off x="5029200" y="2133600"/>
            <a:ext cx="3886200" cy="4419600"/>
          </a:xfrm>
        </p:spPr>
        <p:txBody>
          <a:bodyPr/>
          <a:lstStyle/>
          <a:p>
            <a:r>
              <a:rPr lang="en-US" altLang="en-US" sz="2400" dirty="0"/>
              <a:t>Fuel and Electricity (separate meters)</a:t>
            </a:r>
          </a:p>
          <a:p>
            <a:r>
              <a:rPr lang="en-US" altLang="en-US" sz="2400" dirty="0"/>
              <a:t>Fertilizer, plastic mulch, seeds, lime, land plaster</a:t>
            </a:r>
          </a:p>
          <a:p>
            <a:r>
              <a:rPr lang="en-US" altLang="en-US" sz="2400" dirty="0"/>
              <a:t>Farm machinery, repair parts and lubricants</a:t>
            </a:r>
          </a:p>
          <a:p>
            <a:r>
              <a:rPr lang="en-US" altLang="en-US" sz="2400" dirty="0"/>
              <a:t>Containers </a:t>
            </a:r>
          </a:p>
          <a:p>
            <a:r>
              <a:rPr lang="en-US" altLang="en-US" sz="2400" dirty="0"/>
              <a:t>Grain, feed, soybean storage facility and parts</a:t>
            </a:r>
          </a:p>
        </p:txBody>
      </p:sp>
    </p:spTree>
    <p:extLst>
      <p:ext uri="{BB962C8B-B14F-4D97-AF65-F5344CB8AC3E}">
        <p14:creationId xmlns:p14="http://schemas.microsoft.com/office/powerpoint/2010/main" val="2444311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2D20D-82AE-6B48-A353-3CEA004050A4}"/>
              </a:ext>
            </a:extLst>
          </p:cNvPr>
          <p:cNvSpPr>
            <a:spLocks noGrp="1"/>
          </p:cNvSpPr>
          <p:nvPr>
            <p:ph type="title"/>
          </p:nvPr>
        </p:nvSpPr>
        <p:spPr>
          <a:xfrm>
            <a:off x="457200" y="557666"/>
            <a:ext cx="8229600" cy="1068387"/>
          </a:xfrm>
        </p:spPr>
        <p:txBody>
          <a:bodyPr/>
          <a:lstStyle/>
          <a:p>
            <a:r>
              <a:rPr lang="en-US" dirty="0"/>
              <a:t>Taxes</a:t>
            </a:r>
          </a:p>
        </p:txBody>
      </p:sp>
      <p:sp>
        <p:nvSpPr>
          <p:cNvPr id="3" name="Content Placeholder 2">
            <a:extLst>
              <a:ext uri="{FF2B5EF4-FFF2-40B4-BE49-F238E27FC236}">
                <a16:creationId xmlns:a16="http://schemas.microsoft.com/office/drawing/2014/main" id="{D42D169C-F190-A440-9E79-EEBCB55CAB4F}"/>
              </a:ext>
            </a:extLst>
          </p:cNvPr>
          <p:cNvSpPr>
            <a:spLocks noGrp="1"/>
          </p:cNvSpPr>
          <p:nvPr>
            <p:ph idx="1"/>
          </p:nvPr>
        </p:nvSpPr>
        <p:spPr>
          <a:xfrm>
            <a:off x="457200" y="1540557"/>
            <a:ext cx="8229600" cy="4533672"/>
          </a:xfrm>
        </p:spPr>
        <p:txBody>
          <a:bodyPr/>
          <a:lstStyle/>
          <a:p>
            <a:r>
              <a:rPr lang="en-US" b="1" dirty="0"/>
              <a:t>Property Tax</a:t>
            </a:r>
          </a:p>
          <a:p>
            <a:pPr lvl="1"/>
            <a:r>
              <a:rPr lang="en-US" dirty="0"/>
              <a:t>How do I qualify my land to reduce my property tax bill?</a:t>
            </a:r>
          </a:p>
          <a:p>
            <a:r>
              <a:rPr lang="en-US" b="1" dirty="0"/>
              <a:t>Income Tax</a:t>
            </a:r>
          </a:p>
          <a:p>
            <a:pPr lvl="1"/>
            <a:r>
              <a:rPr lang="en-US" dirty="0"/>
              <a:t>What part of my revenue is exempt from income tax?</a:t>
            </a:r>
          </a:p>
          <a:p>
            <a:r>
              <a:rPr lang="en-US" b="1" dirty="0"/>
              <a:t>Sales Tax</a:t>
            </a:r>
          </a:p>
          <a:p>
            <a:pPr lvl="1"/>
            <a:r>
              <a:rPr lang="en-US" dirty="0"/>
              <a:t>When must I pay sales tax on product sale?</a:t>
            </a:r>
          </a:p>
          <a:p>
            <a:r>
              <a:rPr lang="en-US" b="1" dirty="0"/>
              <a:t>Qualified Farmer Sales Tax Exemption </a:t>
            </a:r>
            <a:r>
              <a:rPr lang="en-US" dirty="0"/>
              <a:t>(for purchases)</a:t>
            </a:r>
          </a:p>
          <a:p>
            <a:pPr lvl="1"/>
            <a:r>
              <a:rPr lang="en-US" dirty="0"/>
              <a:t>When can I stop paying sales tax on input purchases?</a:t>
            </a:r>
          </a:p>
        </p:txBody>
      </p:sp>
    </p:spTree>
    <p:extLst>
      <p:ext uri="{BB962C8B-B14F-4D97-AF65-F5344CB8AC3E}">
        <p14:creationId xmlns:p14="http://schemas.microsoft.com/office/powerpoint/2010/main" val="501224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6273"/>
            <a:ext cx="8229600" cy="1068387"/>
          </a:xfrm>
        </p:spPr>
        <p:txBody>
          <a:bodyPr/>
          <a:lstStyle/>
          <a:p>
            <a:r>
              <a:rPr lang="en-US" dirty="0"/>
              <a:t>NC Sales Tax Exemption - Purchases</a:t>
            </a:r>
          </a:p>
        </p:txBody>
      </p:sp>
      <p:sp>
        <p:nvSpPr>
          <p:cNvPr id="3" name="Content Placeholder 2"/>
          <p:cNvSpPr>
            <a:spLocks noGrp="1"/>
          </p:cNvSpPr>
          <p:nvPr>
            <p:ph idx="1"/>
          </p:nvPr>
        </p:nvSpPr>
        <p:spPr>
          <a:xfrm>
            <a:off x="457200" y="1879600"/>
            <a:ext cx="8229600" cy="4653280"/>
          </a:xfrm>
        </p:spPr>
        <p:txBody>
          <a:bodyPr/>
          <a:lstStyle/>
          <a:p>
            <a:r>
              <a:rPr lang="en-US" dirty="0"/>
              <a:t>Tangible personal property, digital property, and services exempt from sales and use tax when purchased by a </a:t>
            </a:r>
            <a:r>
              <a:rPr lang="en-US" b="1" dirty="0"/>
              <a:t>qualifying farmer</a:t>
            </a:r>
            <a:r>
              <a:rPr lang="en-US" dirty="0"/>
              <a:t> for use in </a:t>
            </a:r>
            <a:r>
              <a:rPr lang="en-US" b="1" dirty="0"/>
              <a:t>farming operations</a:t>
            </a:r>
            <a:r>
              <a:rPr lang="en-US" dirty="0"/>
              <a:t>.</a:t>
            </a:r>
          </a:p>
          <a:p>
            <a:r>
              <a:rPr lang="en-US" dirty="0"/>
              <a:t>A </a:t>
            </a:r>
            <a:r>
              <a:rPr lang="en-US" b="1" dirty="0"/>
              <a:t>qualifying farmer</a:t>
            </a:r>
            <a:r>
              <a:rPr lang="en-US" dirty="0"/>
              <a:t> is a farmer who has </a:t>
            </a:r>
          </a:p>
          <a:p>
            <a:pPr lvl="1"/>
            <a:r>
              <a:rPr lang="en-US" dirty="0"/>
              <a:t>an annual gross income for the preceding income tax year of ten thousand dollars </a:t>
            </a:r>
            <a:r>
              <a:rPr lang="en-US" b="1" dirty="0"/>
              <a:t>($10,000) </a:t>
            </a:r>
            <a:r>
              <a:rPr lang="en-US" dirty="0"/>
              <a:t>or more from farming operations </a:t>
            </a:r>
          </a:p>
          <a:p>
            <a:pPr lvl="1"/>
            <a:r>
              <a:rPr lang="en-US" dirty="0"/>
              <a:t>or who has an average annual gross income for the </a:t>
            </a:r>
            <a:r>
              <a:rPr lang="en-US" b="1" dirty="0"/>
              <a:t>three (3) preceding income tax years</a:t>
            </a:r>
            <a:r>
              <a:rPr lang="en-US" dirty="0"/>
              <a:t> of ten thousand dollars ($10,000) or more from farming operations. </a:t>
            </a:r>
          </a:p>
        </p:txBody>
      </p:sp>
    </p:spTree>
    <p:extLst>
      <p:ext uri="{BB962C8B-B14F-4D97-AF65-F5344CB8AC3E}">
        <p14:creationId xmlns:p14="http://schemas.microsoft.com/office/powerpoint/2010/main" val="1814940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3073"/>
            <a:ext cx="9144000" cy="1068387"/>
          </a:xfrm>
        </p:spPr>
        <p:txBody>
          <a:bodyPr/>
          <a:lstStyle/>
          <a:p>
            <a:r>
              <a:rPr lang="en-US" dirty="0"/>
              <a:t>NC Sales Tax Exemption </a:t>
            </a:r>
            <a:r>
              <a:rPr lang="mr-IN" dirty="0"/>
              <a:t>–</a:t>
            </a:r>
            <a:r>
              <a:rPr lang="en-US" dirty="0"/>
              <a:t> Purchases (cont’d)</a:t>
            </a:r>
          </a:p>
        </p:txBody>
      </p:sp>
      <p:sp>
        <p:nvSpPr>
          <p:cNvPr id="3" name="Content Placeholder 2"/>
          <p:cNvSpPr>
            <a:spLocks noGrp="1"/>
          </p:cNvSpPr>
          <p:nvPr>
            <p:ph idx="1"/>
          </p:nvPr>
        </p:nvSpPr>
        <p:spPr>
          <a:xfrm>
            <a:off x="457200" y="1521460"/>
            <a:ext cx="8229600" cy="4604703"/>
          </a:xfrm>
        </p:spPr>
        <p:txBody>
          <a:bodyPr/>
          <a:lstStyle/>
          <a:p>
            <a:r>
              <a:rPr lang="en-US" dirty="0"/>
              <a:t>An item is used in </a:t>
            </a:r>
            <a:r>
              <a:rPr lang="en-US" b="1" dirty="0"/>
              <a:t>farming operations</a:t>
            </a:r>
            <a:r>
              <a:rPr lang="en-US" dirty="0"/>
              <a:t> if it is used for the planting, cultivating, harvesting, or curing of farm crops or in the production of dairy products, eggs, or animals. </a:t>
            </a:r>
          </a:p>
          <a:p>
            <a:r>
              <a:rPr lang="en-US" dirty="0"/>
              <a:t>For new operations</a:t>
            </a:r>
          </a:p>
          <a:p>
            <a:pPr lvl="1"/>
            <a:r>
              <a:rPr lang="en-US" dirty="0"/>
              <a:t>Gen. Stat. § 105-164.13E as rewritten allows certain persons engaged in farming operations that otherwise do not meet the definition of the term “qualifying farmer” to apply for a </a:t>
            </a:r>
            <a:r>
              <a:rPr lang="en-US" b="1" dirty="0"/>
              <a:t>conditional farmer exemption certificate</a:t>
            </a:r>
          </a:p>
          <a:p>
            <a:r>
              <a:rPr lang="en-US" dirty="0"/>
              <a:t>Google:  </a:t>
            </a:r>
            <a:r>
              <a:rPr lang="en-US" b="1" dirty="0"/>
              <a:t>Form E-595QF, Application for Qualifying Farmer Exemption Certificate Number for Qualified Purchases</a:t>
            </a:r>
            <a:endParaRPr lang="en-US" dirty="0"/>
          </a:p>
          <a:p>
            <a:endParaRPr lang="en-US" dirty="0"/>
          </a:p>
        </p:txBody>
      </p:sp>
    </p:spTree>
    <p:extLst>
      <p:ext uri="{BB962C8B-B14F-4D97-AF65-F5344CB8AC3E}">
        <p14:creationId xmlns:p14="http://schemas.microsoft.com/office/powerpoint/2010/main" val="62729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2913"/>
            <a:ext cx="9144000" cy="1068387"/>
          </a:xfrm>
        </p:spPr>
        <p:txBody>
          <a:bodyPr/>
          <a:lstStyle/>
          <a:p>
            <a:r>
              <a:rPr lang="en-US" dirty="0"/>
              <a:t>New Farm - Conditional Farmer Exemption Certificate (Form E-595CF)</a:t>
            </a:r>
          </a:p>
        </p:txBody>
      </p:sp>
      <p:sp>
        <p:nvSpPr>
          <p:cNvPr id="3" name="Content Placeholder 2"/>
          <p:cNvSpPr>
            <a:spLocks noGrp="1"/>
          </p:cNvSpPr>
          <p:nvPr>
            <p:ph idx="1"/>
          </p:nvPr>
        </p:nvSpPr>
        <p:spPr>
          <a:xfrm>
            <a:off x="457200" y="1635760"/>
            <a:ext cx="8229600" cy="5100320"/>
          </a:xfrm>
        </p:spPr>
        <p:txBody>
          <a:bodyPr>
            <a:normAutofit/>
          </a:bodyPr>
          <a:lstStyle/>
          <a:p>
            <a:r>
              <a:rPr lang="en-US" dirty="0"/>
              <a:t>A conditional farmer exemption certificate (CF) issued by the Department is valid for the income tax year in which the certificate is issued and the following two income tax years</a:t>
            </a:r>
          </a:p>
          <a:p>
            <a:r>
              <a:rPr lang="en-US" dirty="0"/>
              <a:t>A person issued a CF must submit the required documentation to the Department within 90 days following the end of each income tax year covered by the CF. </a:t>
            </a:r>
          </a:p>
          <a:p>
            <a:r>
              <a:rPr lang="en-US" dirty="0"/>
              <a:t>A conditional farmer exemption certificate may not be extended or renewed beyond the original three-year period (must file E-595CF if qualify)</a:t>
            </a:r>
          </a:p>
          <a:p>
            <a:r>
              <a:rPr lang="en-US" dirty="0"/>
              <a:t>Fifteen year bar on new CF application</a:t>
            </a:r>
          </a:p>
        </p:txBody>
      </p:sp>
    </p:spTree>
    <p:extLst>
      <p:ext uri="{BB962C8B-B14F-4D97-AF65-F5344CB8AC3E}">
        <p14:creationId xmlns:p14="http://schemas.microsoft.com/office/powerpoint/2010/main" val="787787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 y="463233"/>
            <a:ext cx="8981440" cy="1068387"/>
          </a:xfrm>
        </p:spPr>
        <p:txBody>
          <a:bodyPr/>
          <a:lstStyle/>
          <a:p>
            <a:r>
              <a:rPr lang="en-US" dirty="0"/>
              <a:t>Conditional Farmer Exemption Certificate </a:t>
            </a:r>
            <a:r>
              <a:rPr lang="mr-IN" dirty="0"/>
              <a:t>–</a:t>
            </a:r>
            <a:r>
              <a:rPr lang="en-US" dirty="0"/>
              <a:t> Strict Requirements</a:t>
            </a:r>
          </a:p>
        </p:txBody>
      </p:sp>
      <p:sp>
        <p:nvSpPr>
          <p:cNvPr id="3" name="Content Placeholder 2"/>
          <p:cNvSpPr>
            <a:spLocks noGrp="1"/>
          </p:cNvSpPr>
          <p:nvPr>
            <p:ph idx="1"/>
          </p:nvPr>
        </p:nvSpPr>
        <p:spPr>
          <a:xfrm>
            <a:off x="81280" y="1640840"/>
            <a:ext cx="8981440" cy="5105400"/>
          </a:xfrm>
        </p:spPr>
        <p:txBody>
          <a:bodyPr>
            <a:normAutofit fontScale="92500"/>
          </a:bodyPr>
          <a:lstStyle/>
          <a:p>
            <a:r>
              <a:rPr lang="en-US" dirty="0"/>
              <a:t>CF holder must maintain documentation of the </a:t>
            </a:r>
            <a:r>
              <a:rPr lang="en-US" b="1" dirty="0"/>
              <a:t>items purchased</a:t>
            </a:r>
            <a:r>
              <a:rPr lang="en-US" dirty="0"/>
              <a:t> and copies of State and federal income tax returns that reflect activities from farming operations for the period of time covered by the CF and for three years following the expiration of the CF </a:t>
            </a:r>
          </a:p>
          <a:p>
            <a:r>
              <a:rPr lang="en-US" dirty="0"/>
              <a:t>NCDOR may require a person who was issued a CF number to provide any other verification information</a:t>
            </a:r>
          </a:p>
          <a:p>
            <a:r>
              <a:rPr lang="en-US" dirty="0"/>
              <a:t>Failure to provide the information requested by NCDOR, or qualification failure in audit triggers liability for any taxes claimed as exempt, immediately due and payable with interest. </a:t>
            </a:r>
          </a:p>
          <a:p>
            <a:r>
              <a:rPr lang="en-US" dirty="0"/>
              <a:t>Additionally, where the person does not timely provide the information requested by the Department, the $250.00 misuse of exemption certificate penalty applies to each seller identified by the Department from which the person made a purchase</a:t>
            </a:r>
          </a:p>
        </p:txBody>
      </p:sp>
    </p:spTree>
    <p:extLst>
      <p:ext uri="{BB962C8B-B14F-4D97-AF65-F5344CB8AC3E}">
        <p14:creationId xmlns:p14="http://schemas.microsoft.com/office/powerpoint/2010/main" val="212272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3553"/>
            <a:ext cx="8229600" cy="1068387"/>
          </a:xfrm>
        </p:spPr>
        <p:txBody>
          <a:bodyPr/>
          <a:lstStyle/>
          <a:p>
            <a:r>
              <a:rPr lang="en-US"/>
              <a:t>Employee Classifications</a:t>
            </a:r>
          </a:p>
        </p:txBody>
      </p:sp>
      <p:sp>
        <p:nvSpPr>
          <p:cNvPr id="3" name="Content Placeholder 2"/>
          <p:cNvSpPr>
            <a:spLocks noGrp="1"/>
          </p:cNvSpPr>
          <p:nvPr>
            <p:ph idx="1"/>
          </p:nvPr>
        </p:nvSpPr>
        <p:spPr>
          <a:xfrm>
            <a:off x="182880" y="1551940"/>
            <a:ext cx="8798560" cy="4848860"/>
          </a:xfrm>
        </p:spPr>
        <p:txBody>
          <a:bodyPr/>
          <a:lstStyle/>
          <a:p>
            <a:r>
              <a:rPr lang="en-US" dirty="0"/>
              <a:t>Issue:  obligation to pay employment taxes</a:t>
            </a:r>
          </a:p>
          <a:p>
            <a:r>
              <a:rPr lang="en-US" dirty="0"/>
              <a:t>Employee vs. Contractor</a:t>
            </a:r>
          </a:p>
          <a:p>
            <a:pPr lvl="1"/>
            <a:r>
              <a:rPr lang="en-US" dirty="0"/>
              <a:t>Employee (required to pay ESC, FUTA, SUTA, etc.)</a:t>
            </a:r>
          </a:p>
          <a:p>
            <a:pPr lvl="2"/>
            <a:r>
              <a:rPr lang="en-US" dirty="0"/>
              <a:t>Generally, if you provide direction, tools, time parameters, etc., classify as employee (I-9, etc.)</a:t>
            </a:r>
          </a:p>
          <a:p>
            <a:pPr lvl="1"/>
            <a:r>
              <a:rPr lang="en-US" dirty="0"/>
              <a:t>Contractor (contract rate only)</a:t>
            </a:r>
          </a:p>
          <a:p>
            <a:pPr lvl="2"/>
            <a:r>
              <a:rPr lang="en-US" dirty="0"/>
              <a:t>Generally, contractor provides own tools, schedule, etc.</a:t>
            </a:r>
          </a:p>
          <a:p>
            <a:r>
              <a:rPr lang="en-US" dirty="0"/>
              <a:t>Unpaid Intern vs. Employee</a:t>
            </a:r>
          </a:p>
          <a:p>
            <a:pPr lvl="1"/>
            <a:r>
              <a:rPr lang="en-US" dirty="0"/>
              <a:t>Unpaid Intern:  must have association with education structure, generally non-profit</a:t>
            </a:r>
          </a:p>
          <a:p>
            <a:pPr lvl="1"/>
            <a:r>
              <a:rPr lang="en-US" dirty="0"/>
              <a:t>Employee:  business gets economic benefit</a:t>
            </a:r>
          </a:p>
          <a:p>
            <a:r>
              <a:rPr lang="en-US" dirty="0"/>
              <a:t>Pay your summer labor!</a:t>
            </a:r>
          </a:p>
          <a:p>
            <a:pPr lvl="1"/>
            <a:endParaRPr lang="en-US" dirty="0"/>
          </a:p>
          <a:p>
            <a:pPr lvl="2"/>
            <a:endParaRPr lang="en-US" dirty="0"/>
          </a:p>
        </p:txBody>
      </p:sp>
    </p:spTree>
    <p:extLst>
      <p:ext uri="{BB962C8B-B14F-4D97-AF65-F5344CB8AC3E}">
        <p14:creationId xmlns:p14="http://schemas.microsoft.com/office/powerpoint/2010/main" val="145647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8C87-F198-9941-98BE-AFF3CD7FDB66}"/>
              </a:ext>
            </a:extLst>
          </p:cNvPr>
          <p:cNvSpPr>
            <a:spLocks noGrp="1"/>
          </p:cNvSpPr>
          <p:nvPr>
            <p:ph type="title"/>
          </p:nvPr>
        </p:nvSpPr>
        <p:spPr>
          <a:xfrm>
            <a:off x="457200" y="519113"/>
            <a:ext cx="8229600" cy="1068387"/>
          </a:xfrm>
        </p:spPr>
        <p:txBody>
          <a:bodyPr/>
          <a:lstStyle/>
          <a:p>
            <a:r>
              <a:rPr lang="en-US" dirty="0"/>
              <a:t>Income Tax Losses – NOL v. Disaster</a:t>
            </a:r>
          </a:p>
        </p:txBody>
      </p:sp>
      <p:sp>
        <p:nvSpPr>
          <p:cNvPr id="3" name="Content Placeholder 2">
            <a:extLst>
              <a:ext uri="{FF2B5EF4-FFF2-40B4-BE49-F238E27FC236}">
                <a16:creationId xmlns:a16="http://schemas.microsoft.com/office/drawing/2014/main" id="{498A29A7-ADEF-1843-BEB7-B560D9BB04AB}"/>
              </a:ext>
            </a:extLst>
          </p:cNvPr>
          <p:cNvSpPr>
            <a:spLocks noGrp="1"/>
          </p:cNvSpPr>
          <p:nvPr>
            <p:ph idx="1"/>
          </p:nvPr>
        </p:nvSpPr>
        <p:spPr>
          <a:xfrm>
            <a:off x="457200" y="1587499"/>
            <a:ext cx="8229600" cy="4751387"/>
          </a:xfrm>
        </p:spPr>
        <p:txBody>
          <a:bodyPr>
            <a:normAutofit fontScale="92500" lnSpcReduction="20000"/>
          </a:bodyPr>
          <a:lstStyle/>
          <a:p>
            <a:r>
              <a:rPr lang="en-US" dirty="0"/>
              <a:t>Net Operating Loss vs. Disaster Loss</a:t>
            </a:r>
          </a:p>
          <a:p>
            <a:r>
              <a:rPr lang="en-US" dirty="0"/>
              <a:t>Tax Cuts and Jobs Act (TCJA) of 2017 eliminated the casualty loss tax deduction as an itemized deduction on personal income tax returns</a:t>
            </a:r>
          </a:p>
          <a:p>
            <a:pPr lvl="1"/>
            <a:r>
              <a:rPr lang="en-US" dirty="0"/>
              <a:t>For losses created in tax years beginning after December 31, 2017, the NOL deduction is limited to 80% of taxable income. Carryovers are subject to this limitation too. </a:t>
            </a:r>
          </a:p>
          <a:p>
            <a:pPr lvl="1"/>
            <a:r>
              <a:rPr lang="en-US" dirty="0"/>
              <a:t>Business disaster losses still available</a:t>
            </a:r>
          </a:p>
          <a:p>
            <a:pPr lvl="2"/>
            <a:r>
              <a:rPr lang="en-US" dirty="0"/>
              <a:t>Sudden or fast moving</a:t>
            </a:r>
          </a:p>
          <a:p>
            <a:pPr lvl="2"/>
            <a:r>
              <a:rPr lang="en-US" dirty="0"/>
              <a:t>Unexpected and not caused intentionally</a:t>
            </a:r>
          </a:p>
          <a:p>
            <a:pPr lvl="2"/>
            <a:r>
              <a:rPr lang="en-US" dirty="0"/>
              <a:t>“Unusual”</a:t>
            </a:r>
          </a:p>
          <a:p>
            <a:r>
              <a:rPr lang="en-US" dirty="0"/>
              <a:t>For Crop Loss:  Crop Insurance</a:t>
            </a:r>
          </a:p>
          <a:p>
            <a:pPr lvl="1"/>
            <a:r>
              <a:rPr lang="en-US" dirty="0"/>
              <a:t>Dr. Rod </a:t>
            </a:r>
            <a:r>
              <a:rPr lang="en-US" dirty="0" err="1"/>
              <a:t>Rejesus</a:t>
            </a:r>
            <a:r>
              <a:rPr lang="en-US" dirty="0"/>
              <a:t> </a:t>
            </a:r>
            <a:r>
              <a:rPr lang="en-US" dirty="0">
                <a:hlinkClick r:id="rId2"/>
              </a:rPr>
              <a:t>rmrejesu@ncsu.edu</a:t>
            </a:r>
            <a:endParaRPr lang="en-US" dirty="0"/>
          </a:p>
          <a:p>
            <a:pPr marL="457200" lvl="1" indent="0">
              <a:buNone/>
            </a:pPr>
            <a:r>
              <a:rPr lang="en-US" dirty="0"/>
              <a:t> – Crop Insurance options</a:t>
            </a:r>
          </a:p>
          <a:p>
            <a:pPr lvl="1"/>
            <a:r>
              <a:rPr lang="en-US" dirty="0"/>
              <a:t>Sign up periods</a:t>
            </a:r>
          </a:p>
        </p:txBody>
      </p:sp>
    </p:spTree>
    <p:extLst>
      <p:ext uri="{BB962C8B-B14F-4D97-AF65-F5344CB8AC3E}">
        <p14:creationId xmlns:p14="http://schemas.microsoft.com/office/powerpoint/2010/main" val="3973974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EF0BA-12A4-8743-AC04-1540AAE2ADF8}"/>
              </a:ext>
            </a:extLst>
          </p:cNvPr>
          <p:cNvSpPr>
            <a:spLocks noGrp="1"/>
          </p:cNvSpPr>
          <p:nvPr>
            <p:ph type="title"/>
          </p:nvPr>
        </p:nvSpPr>
        <p:spPr/>
        <p:txBody>
          <a:bodyPr/>
          <a:lstStyle/>
          <a:p>
            <a:r>
              <a:rPr lang="en-US" dirty="0"/>
              <a:t>Disaster Losses – Records</a:t>
            </a:r>
          </a:p>
        </p:txBody>
      </p:sp>
      <p:sp>
        <p:nvSpPr>
          <p:cNvPr id="3" name="Content Placeholder 2">
            <a:extLst>
              <a:ext uri="{FF2B5EF4-FFF2-40B4-BE49-F238E27FC236}">
                <a16:creationId xmlns:a16="http://schemas.microsoft.com/office/drawing/2014/main" id="{9CAA60AF-0F4E-FF44-B7D4-F8AB21597062}"/>
              </a:ext>
            </a:extLst>
          </p:cNvPr>
          <p:cNvSpPr>
            <a:spLocks noGrp="1"/>
          </p:cNvSpPr>
          <p:nvPr>
            <p:ph idx="1"/>
          </p:nvPr>
        </p:nvSpPr>
        <p:spPr>
          <a:xfrm>
            <a:off x="457200" y="2144486"/>
            <a:ext cx="8229600" cy="3981677"/>
          </a:xfrm>
        </p:spPr>
        <p:txBody>
          <a:bodyPr/>
          <a:lstStyle/>
          <a:p>
            <a:r>
              <a:rPr lang="en-US" dirty="0"/>
              <a:t>To prove a deduction for disaster loss, must be able to prove</a:t>
            </a:r>
          </a:p>
          <a:p>
            <a:pPr lvl="1"/>
            <a:r>
              <a:rPr lang="en-US" dirty="0"/>
              <a:t>That the taxpayer owned the property</a:t>
            </a:r>
          </a:p>
          <a:p>
            <a:pPr lvl="1"/>
            <a:r>
              <a:rPr lang="en-US" dirty="0"/>
              <a:t>The amount of the basis or book value of the property</a:t>
            </a:r>
          </a:p>
          <a:p>
            <a:pPr lvl="1"/>
            <a:r>
              <a:rPr lang="en-US" dirty="0"/>
              <a:t>The pre-disaster value of the asset</a:t>
            </a:r>
          </a:p>
          <a:p>
            <a:pPr lvl="1"/>
            <a:r>
              <a:rPr lang="en-US" dirty="0"/>
              <a:t>The reduction in value caused by the disaster</a:t>
            </a:r>
          </a:p>
          <a:p>
            <a:pPr lvl="1"/>
            <a:r>
              <a:rPr lang="en-US" dirty="0"/>
              <a:t>The lack or insufficiency of reimbursement to cover the costs</a:t>
            </a:r>
          </a:p>
          <a:p>
            <a:endParaRPr lang="en-US" dirty="0"/>
          </a:p>
        </p:txBody>
      </p:sp>
    </p:spTree>
    <p:extLst>
      <p:ext uri="{BB962C8B-B14F-4D97-AF65-F5344CB8AC3E}">
        <p14:creationId xmlns:p14="http://schemas.microsoft.com/office/powerpoint/2010/main" val="2060837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DCB3F-FA27-2E41-AA2E-BF7D602B161A}"/>
              </a:ext>
            </a:extLst>
          </p:cNvPr>
          <p:cNvSpPr>
            <a:spLocks noGrp="1"/>
          </p:cNvSpPr>
          <p:nvPr>
            <p:ph type="title"/>
          </p:nvPr>
        </p:nvSpPr>
        <p:spPr>
          <a:xfrm>
            <a:off x="457200" y="731837"/>
            <a:ext cx="8229600" cy="1068387"/>
          </a:xfrm>
        </p:spPr>
        <p:txBody>
          <a:bodyPr/>
          <a:lstStyle/>
          <a:p>
            <a:r>
              <a:rPr lang="en-US" dirty="0"/>
              <a:t>Q:  How many years do you have to save receipts and tax returns? </a:t>
            </a:r>
            <a:br>
              <a:rPr lang="en-US" dirty="0"/>
            </a:br>
            <a:endParaRPr lang="en-US" dirty="0"/>
          </a:p>
        </p:txBody>
      </p:sp>
      <p:sp>
        <p:nvSpPr>
          <p:cNvPr id="3" name="Content Placeholder 2">
            <a:extLst>
              <a:ext uri="{FF2B5EF4-FFF2-40B4-BE49-F238E27FC236}">
                <a16:creationId xmlns:a16="http://schemas.microsoft.com/office/drawing/2014/main" id="{D76E8FD3-2B96-3747-9151-D3FB5C944498}"/>
              </a:ext>
            </a:extLst>
          </p:cNvPr>
          <p:cNvSpPr>
            <a:spLocks noGrp="1"/>
          </p:cNvSpPr>
          <p:nvPr>
            <p:ph idx="1"/>
          </p:nvPr>
        </p:nvSpPr>
        <p:spPr>
          <a:xfrm>
            <a:off x="457200" y="1800224"/>
            <a:ext cx="8229600" cy="4502605"/>
          </a:xfrm>
        </p:spPr>
        <p:txBody>
          <a:bodyPr>
            <a:normAutofit fontScale="85000" lnSpcReduction="20000"/>
          </a:bodyPr>
          <a:lstStyle/>
          <a:p>
            <a:r>
              <a:rPr lang="en-US" dirty="0"/>
              <a:t>Tax laws are enforced by a) denying deductions and b) by random audit</a:t>
            </a:r>
          </a:p>
          <a:p>
            <a:r>
              <a:rPr lang="en-US" dirty="0"/>
              <a:t>You place whatever income numbers you wish or classify items as deductible, these are open to challenge up to </a:t>
            </a:r>
            <a:r>
              <a:rPr lang="en-US" b="1" dirty="0"/>
              <a:t>3 years </a:t>
            </a:r>
            <a:r>
              <a:rPr lang="en-US" dirty="0"/>
              <a:t>after due date (April 15) or extended filing date (October 15). </a:t>
            </a:r>
            <a:r>
              <a:rPr lang="en-US" dirty="0">
                <a:hlinkClick r:id="rId2"/>
              </a:rPr>
              <a:t>IRC section 6501(a)</a:t>
            </a:r>
            <a:endParaRPr lang="en-US" dirty="0"/>
          </a:p>
          <a:p>
            <a:r>
              <a:rPr lang="en-US" b="1" dirty="0"/>
              <a:t>6 years</a:t>
            </a:r>
            <a:r>
              <a:rPr lang="en-US" dirty="0"/>
              <a:t>:  25% under-report of gross income (or excess of $5000) </a:t>
            </a:r>
            <a:r>
              <a:rPr lang="en-US" dirty="0">
                <a:hlinkClick r:id="rId2"/>
              </a:rPr>
              <a:t>IRC §6501(e)</a:t>
            </a:r>
            <a:endParaRPr lang="en-US" dirty="0"/>
          </a:p>
          <a:p>
            <a:pPr lvl="1"/>
            <a:r>
              <a:rPr lang="en-US" dirty="0"/>
              <a:t>Income omissions are discoverable from filings by the taxpayer on the “other side of the transaction”</a:t>
            </a:r>
          </a:p>
          <a:p>
            <a:r>
              <a:rPr lang="en-US" dirty="0"/>
              <a:t>No limitation</a:t>
            </a:r>
          </a:p>
          <a:p>
            <a:pPr lvl="1"/>
            <a:r>
              <a:rPr lang="en-US" dirty="0"/>
              <a:t>Filing a false or fraudulent return - IRC section 6501(c)(1).</a:t>
            </a:r>
          </a:p>
          <a:p>
            <a:pPr lvl="1"/>
            <a:r>
              <a:rPr lang="en-US" dirty="0"/>
              <a:t>Willfully attempting to evade tax - IRC section 6501(c)(2). </a:t>
            </a:r>
          </a:p>
          <a:p>
            <a:pPr lvl="1"/>
            <a:r>
              <a:rPr lang="en-US" dirty="0"/>
              <a:t>Failing to file a return - IRC section 6501(c)(3). </a:t>
            </a:r>
          </a:p>
          <a:p>
            <a:r>
              <a:rPr lang="en-US" dirty="0"/>
              <a:t>Solution:  Scan receipts and store digitally as pdfs on CD or flash drive (minimal space, but make sure keep hardware to read)</a:t>
            </a:r>
          </a:p>
        </p:txBody>
      </p:sp>
    </p:spTree>
    <p:extLst>
      <p:ext uri="{BB962C8B-B14F-4D97-AF65-F5344CB8AC3E}">
        <p14:creationId xmlns:p14="http://schemas.microsoft.com/office/powerpoint/2010/main" val="623137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080" y="310460"/>
            <a:ext cx="8229600" cy="1068387"/>
          </a:xfrm>
        </p:spPr>
        <p:txBody>
          <a:bodyPr/>
          <a:lstStyle/>
          <a:p>
            <a:r>
              <a:rPr lang="en-US" dirty="0"/>
              <a:t>Present Use Value</a:t>
            </a:r>
          </a:p>
        </p:txBody>
      </p:sp>
      <p:sp>
        <p:nvSpPr>
          <p:cNvPr id="3" name="Content Placeholder 2"/>
          <p:cNvSpPr>
            <a:spLocks noGrp="1"/>
          </p:cNvSpPr>
          <p:nvPr>
            <p:ph idx="1"/>
          </p:nvPr>
        </p:nvSpPr>
        <p:spPr>
          <a:xfrm>
            <a:off x="111760" y="1303347"/>
            <a:ext cx="9032240" cy="5102860"/>
          </a:xfrm>
        </p:spPr>
        <p:txBody>
          <a:bodyPr/>
          <a:lstStyle/>
          <a:p>
            <a:r>
              <a:rPr lang="en-US" dirty="0"/>
              <a:t>Differential valuation </a:t>
            </a:r>
            <a:r>
              <a:rPr lang="en-US" b="1" dirty="0"/>
              <a:t>property tax </a:t>
            </a:r>
            <a:r>
              <a:rPr lang="en-US" dirty="0"/>
              <a:t>assessment</a:t>
            </a:r>
          </a:p>
          <a:p>
            <a:pPr lvl="1"/>
            <a:r>
              <a:rPr lang="en-US" dirty="0"/>
              <a:t>Standard tax rate applied to lower value</a:t>
            </a:r>
          </a:p>
          <a:p>
            <a:r>
              <a:rPr lang="en-US" dirty="0"/>
              <a:t>Deferred property tax</a:t>
            </a:r>
          </a:p>
          <a:p>
            <a:pPr lvl="1"/>
            <a:r>
              <a:rPr lang="en-US" dirty="0"/>
              <a:t>”Abated” after 3 years</a:t>
            </a:r>
          </a:p>
          <a:p>
            <a:pPr lvl="1"/>
            <a:r>
              <a:rPr lang="en-US" dirty="0"/>
              <a:t>3 year roll back if property/ownership loses qualification</a:t>
            </a:r>
          </a:p>
          <a:p>
            <a:r>
              <a:rPr lang="en-US" dirty="0"/>
              <a:t>Qualified land owned by individual</a:t>
            </a:r>
          </a:p>
          <a:p>
            <a:pPr lvl="1"/>
            <a:r>
              <a:rPr lang="en-US" dirty="0"/>
              <a:t>20 acres for forestry (must include forest management plan)</a:t>
            </a:r>
          </a:p>
          <a:p>
            <a:pPr lvl="1"/>
            <a:r>
              <a:rPr lang="en-US" dirty="0"/>
              <a:t>10 acres of farmland (row crops, pasture)</a:t>
            </a:r>
          </a:p>
          <a:p>
            <a:pPr lvl="1"/>
            <a:r>
              <a:rPr lang="en-US" dirty="0"/>
              <a:t>5 acres for horticulture land</a:t>
            </a:r>
          </a:p>
          <a:p>
            <a:r>
              <a:rPr lang="en-US" dirty="0"/>
              <a:t>Must show $1000 gross annual receipts (rolling average)</a:t>
            </a:r>
          </a:p>
          <a:p>
            <a:r>
              <a:rPr lang="en-US" dirty="0"/>
              <a:t>Read PUV Use </a:t>
            </a:r>
            <a:r>
              <a:rPr lang="en-US" b="1" dirty="0"/>
              <a:t>Guide</a:t>
            </a:r>
            <a:r>
              <a:rPr lang="en-US" dirty="0"/>
              <a:t> (NCDOR) for scenarios (Google)</a:t>
            </a:r>
          </a:p>
          <a:p>
            <a:r>
              <a:rPr lang="en-US" dirty="0"/>
              <a:t>Do not dispose of land without knowing PUV status</a:t>
            </a:r>
          </a:p>
          <a:p>
            <a:pPr lvl="1"/>
            <a:endParaRPr lang="en-US" dirty="0"/>
          </a:p>
          <a:p>
            <a:endParaRPr lang="en-US" dirty="0"/>
          </a:p>
        </p:txBody>
      </p:sp>
    </p:spTree>
    <p:extLst>
      <p:ext uri="{BB962C8B-B14F-4D97-AF65-F5344CB8AC3E}">
        <p14:creationId xmlns:p14="http://schemas.microsoft.com/office/powerpoint/2010/main" val="85997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859972"/>
            <a:ext cx="7772400" cy="1371600"/>
          </a:xfrm>
        </p:spPr>
        <p:txBody>
          <a:bodyPr/>
          <a:lstStyle/>
          <a:p>
            <a:r>
              <a:rPr lang="en-US" dirty="0"/>
              <a:t>As a Farmer, Do I Collect Sales Tax?  Well It Depends…</a:t>
            </a:r>
          </a:p>
        </p:txBody>
      </p:sp>
      <p:sp>
        <p:nvSpPr>
          <p:cNvPr id="6" name="Content Placeholder 5"/>
          <p:cNvSpPr>
            <a:spLocks noGrp="1"/>
          </p:cNvSpPr>
          <p:nvPr>
            <p:ph idx="1"/>
          </p:nvPr>
        </p:nvSpPr>
        <p:spPr/>
        <p:txBody>
          <a:bodyPr/>
          <a:lstStyle/>
          <a:p>
            <a:r>
              <a:rPr lang="en-US" dirty="0"/>
              <a:t>If you are a producer, selling your products in their </a:t>
            </a:r>
            <a:r>
              <a:rPr lang="en-US" u="sng" dirty="0">
                <a:solidFill>
                  <a:schemeClr val="tx2"/>
                </a:solidFill>
              </a:rPr>
              <a:t>original and unmanufactured state</a:t>
            </a:r>
            <a:r>
              <a:rPr lang="en-US" dirty="0"/>
              <a:t>, then these sales are exempt from sales and use tax.</a:t>
            </a:r>
          </a:p>
          <a:p>
            <a:pPr lvl="1"/>
            <a:r>
              <a:rPr lang="en-US" dirty="0"/>
              <a:t>You are selling in the “capacity of a </a:t>
            </a:r>
            <a:r>
              <a:rPr lang="en-US" dirty="0">
                <a:solidFill>
                  <a:schemeClr val="tx2"/>
                </a:solidFill>
              </a:rPr>
              <a:t>PRODUCER</a:t>
            </a:r>
            <a:r>
              <a:rPr lang="en-US" dirty="0"/>
              <a:t>”</a:t>
            </a:r>
          </a:p>
        </p:txBody>
      </p:sp>
    </p:spTree>
    <p:extLst>
      <p:ext uri="{BB962C8B-B14F-4D97-AF65-F5344CB8AC3E}">
        <p14:creationId xmlns:p14="http://schemas.microsoft.com/office/powerpoint/2010/main" val="3057105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7315"/>
            <a:ext cx="7772400" cy="762000"/>
          </a:xfrm>
        </p:spPr>
        <p:txBody>
          <a:bodyPr/>
          <a:lstStyle/>
          <a:p>
            <a:r>
              <a:rPr lang="en-US" dirty="0"/>
              <a:t>Producer v. Retailer</a:t>
            </a:r>
          </a:p>
        </p:txBody>
      </p:sp>
      <p:sp>
        <p:nvSpPr>
          <p:cNvPr id="3" name="Content Placeholder 2"/>
          <p:cNvSpPr>
            <a:spLocks noGrp="1"/>
          </p:cNvSpPr>
          <p:nvPr>
            <p:ph idx="1"/>
          </p:nvPr>
        </p:nvSpPr>
        <p:spPr>
          <a:xfrm>
            <a:off x="685800" y="1970314"/>
            <a:ext cx="7772400" cy="4343400"/>
          </a:xfrm>
        </p:spPr>
        <p:txBody>
          <a:bodyPr/>
          <a:lstStyle/>
          <a:p>
            <a:r>
              <a:rPr lang="en-US" dirty="0"/>
              <a:t>Sales and Use Tax Bulletin Section 9-1 E.1. defines a producer as persons </a:t>
            </a:r>
            <a:r>
              <a:rPr lang="en-US" dirty="0">
                <a:solidFill>
                  <a:schemeClr val="tx2"/>
                </a:solidFill>
              </a:rPr>
              <a:t>“selling primarily as producers when the total dollar sales volume of their produced farm products in the original state regularly exceeds 50% of total dollar sales volume of their purchased products and their produced products.”</a:t>
            </a:r>
          </a:p>
          <a:p>
            <a:r>
              <a:rPr lang="en-US" dirty="0"/>
              <a:t>If a farmer becomes a </a:t>
            </a:r>
            <a:r>
              <a:rPr lang="en-US" b="1" dirty="0"/>
              <a:t>retailer</a:t>
            </a:r>
            <a:r>
              <a:rPr lang="en-US" dirty="0"/>
              <a:t>, then all sales, regardless of product origin, become subject to sales tax.</a:t>
            </a:r>
          </a:p>
          <a:p>
            <a:pPr marL="0" indent="0">
              <a:buNone/>
            </a:pPr>
            <a:endParaRPr lang="en-US" dirty="0">
              <a:solidFill>
                <a:schemeClr val="tx2"/>
              </a:solidFill>
            </a:endParaRPr>
          </a:p>
        </p:txBody>
      </p:sp>
    </p:spTree>
    <p:extLst>
      <p:ext uri="{BB962C8B-B14F-4D97-AF65-F5344CB8AC3E}">
        <p14:creationId xmlns:p14="http://schemas.microsoft.com/office/powerpoint/2010/main" val="140468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F7A60-7969-3F45-A8EE-28E2301C86F6}"/>
              </a:ext>
            </a:extLst>
          </p:cNvPr>
          <p:cNvSpPr>
            <a:spLocks noGrp="1"/>
          </p:cNvSpPr>
          <p:nvPr>
            <p:ph type="title"/>
          </p:nvPr>
        </p:nvSpPr>
        <p:spPr>
          <a:xfrm>
            <a:off x="457200" y="649741"/>
            <a:ext cx="8229600" cy="1068387"/>
          </a:xfrm>
        </p:spPr>
        <p:txBody>
          <a:bodyPr/>
          <a:lstStyle/>
          <a:p>
            <a:r>
              <a:rPr lang="en-US" dirty="0"/>
              <a:t>Payment of Sales Tax</a:t>
            </a:r>
          </a:p>
        </p:txBody>
      </p:sp>
      <p:sp>
        <p:nvSpPr>
          <p:cNvPr id="3" name="Content Placeholder 2">
            <a:extLst>
              <a:ext uri="{FF2B5EF4-FFF2-40B4-BE49-F238E27FC236}">
                <a16:creationId xmlns:a16="http://schemas.microsoft.com/office/drawing/2014/main" id="{0870E0AB-616A-CC4B-A7CC-7A8731F7CF06}"/>
              </a:ext>
            </a:extLst>
          </p:cNvPr>
          <p:cNvSpPr>
            <a:spLocks noGrp="1"/>
          </p:cNvSpPr>
          <p:nvPr>
            <p:ph idx="1"/>
          </p:nvPr>
        </p:nvSpPr>
        <p:spPr>
          <a:xfrm>
            <a:off x="457200" y="1718128"/>
            <a:ext cx="8229600" cy="4408035"/>
          </a:xfrm>
        </p:spPr>
        <p:txBody>
          <a:bodyPr/>
          <a:lstStyle/>
          <a:p>
            <a:r>
              <a:rPr lang="en-US" dirty="0">
                <a:hlinkClick r:id="rId2"/>
              </a:rPr>
              <a:t>§ 105-164.4. Tax imposed on retailers and certain facilitators</a:t>
            </a:r>
            <a:endParaRPr lang="en-US" dirty="0"/>
          </a:p>
          <a:p>
            <a:r>
              <a:rPr lang="en-US" dirty="0"/>
              <a:t>Payment of statewide rate + county rate on non-exempt sales</a:t>
            </a:r>
          </a:p>
          <a:p>
            <a:pPr lvl="1"/>
            <a:r>
              <a:rPr lang="en-US" dirty="0"/>
              <a:t>Statewide rate:  4.75%</a:t>
            </a:r>
          </a:p>
          <a:p>
            <a:pPr lvl="1"/>
            <a:r>
              <a:rPr lang="en-US" dirty="0"/>
              <a:t>County Rate:  varies by county </a:t>
            </a:r>
          </a:p>
          <a:p>
            <a:r>
              <a:rPr lang="en-US" dirty="0"/>
              <a:t>County by County list of total sales tax rates (statewide 4.75 + local) (</a:t>
            </a:r>
            <a:r>
              <a:rPr lang="en-US" dirty="0">
                <a:hlinkClick r:id="rId3"/>
              </a:rPr>
              <a:t>April 1, 2019 list of county rates</a:t>
            </a:r>
            <a:r>
              <a:rPr lang="en-US" dirty="0"/>
              <a:t>)</a:t>
            </a:r>
          </a:p>
          <a:p>
            <a:pPr lvl="1"/>
            <a:r>
              <a:rPr lang="en-US" dirty="0"/>
              <a:t>E.g. Catawba local rate = 2.25% (7% - 4.75%)</a:t>
            </a:r>
          </a:p>
          <a:p>
            <a:pPr lvl="1"/>
            <a:r>
              <a:rPr lang="en-US" dirty="0"/>
              <a:t>E.g. Orange local rate = 2.25% + .5% transit (7% - 4.75%) (common in urban counties)</a:t>
            </a:r>
          </a:p>
        </p:txBody>
      </p:sp>
    </p:spTree>
    <p:extLst>
      <p:ext uri="{BB962C8B-B14F-4D97-AF65-F5344CB8AC3E}">
        <p14:creationId xmlns:p14="http://schemas.microsoft.com/office/powerpoint/2010/main" val="4153299573"/>
      </p:ext>
    </p:extLst>
  </p:cSld>
  <p:clrMapOvr>
    <a:masterClrMapping/>
  </p:clrMapOvr>
</p:sld>
</file>

<file path=ppt/theme/theme1.xml><?xml version="1.0" encoding="utf-8"?>
<a:theme xmlns:a="http://schemas.openxmlformats.org/drawingml/2006/main" name="nc-state-cals-pp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calsppt</Template>
  <TotalTime>18747</TotalTime>
  <Words>2373</Words>
  <Application>Microsoft Macintosh PowerPoint</Application>
  <PresentationFormat>On-screen Show (4:3)</PresentationFormat>
  <Paragraphs>162</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nc-state-cals-ppt-template</vt:lpstr>
      <vt:lpstr>NC Farm School Farm Business Laws and Regulations Part 2: Sales Taxes </vt:lpstr>
      <vt:lpstr>Taxes</vt:lpstr>
      <vt:lpstr>Income Tax Losses – NOL v. Disaster</vt:lpstr>
      <vt:lpstr>Disaster Losses – Records</vt:lpstr>
      <vt:lpstr>Q:  How many years do you have to save receipts and tax returns?  </vt:lpstr>
      <vt:lpstr>Present Use Value</vt:lpstr>
      <vt:lpstr>As a Farmer, Do I Collect Sales Tax?  Well It Depends…</vt:lpstr>
      <vt:lpstr>Producer v. Retailer</vt:lpstr>
      <vt:lpstr>Payment of Sales Tax</vt:lpstr>
      <vt:lpstr>“Speaking of sales tax, is it the same for say, a plant, a cucumber a t-shirt and a necklace?” </vt:lpstr>
      <vt:lpstr>Agricultural Sales Exempt from Sales Tax</vt:lpstr>
      <vt:lpstr>Regulatory Clarification – NCAC 7B.2801</vt:lpstr>
      <vt:lpstr>Retail Merchant - NCAC 7B.2801</vt:lpstr>
      <vt:lpstr>Registration for Remittance of Sales Tax – Display at Farmers Market</vt:lpstr>
      <vt:lpstr>Prepared Food</vt:lpstr>
      <vt:lpstr>Sales Tax and MEAT</vt:lpstr>
      <vt:lpstr>Sales of Fruits and Vegetables</vt:lpstr>
      <vt:lpstr>Registering to Remit Sales and Use Tax</vt:lpstr>
      <vt:lpstr>Farmer Input Exemption Certificate: Exempted Items</vt:lpstr>
      <vt:lpstr>NC Sales Tax Exemption - Purchases</vt:lpstr>
      <vt:lpstr>NC Sales Tax Exemption – Purchases (cont’d)</vt:lpstr>
      <vt:lpstr>New Farm - Conditional Farmer Exemption Certificate (Form E-595CF)</vt:lpstr>
      <vt:lpstr>Conditional Farmer Exemption Certificate – Strict Requirements</vt:lpstr>
      <vt:lpstr>Employee Classifications</vt:lpstr>
    </vt:vector>
  </TitlesOfParts>
  <Company>CALS CAAT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Casey King</dc:creator>
  <cp:lastModifiedBy>Robert Andrew Branan Esq</cp:lastModifiedBy>
  <cp:revision>399</cp:revision>
  <cp:lastPrinted>2018-02-23T17:31:24Z</cp:lastPrinted>
  <dcterms:created xsi:type="dcterms:W3CDTF">2016-11-03T18:02:10Z</dcterms:created>
  <dcterms:modified xsi:type="dcterms:W3CDTF">2021-02-01T02:57:09Z</dcterms:modified>
</cp:coreProperties>
</file>