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445" r:id="rId2"/>
    <p:sldId id="490" r:id="rId3"/>
    <p:sldId id="491" r:id="rId4"/>
    <p:sldId id="493" r:id="rId5"/>
    <p:sldId id="495" r:id="rId6"/>
    <p:sldId id="498" r:id="rId7"/>
    <p:sldId id="492" r:id="rId8"/>
    <p:sldId id="496" r:id="rId9"/>
    <p:sldId id="497" r:id="rId10"/>
    <p:sldId id="500" r:id="rId11"/>
    <p:sldId id="502" r:id="rId12"/>
    <p:sldId id="501" r:id="rId13"/>
    <p:sldId id="499" r:id="rId14"/>
    <p:sldId id="504" r:id="rId15"/>
    <p:sldId id="503" r:id="rId16"/>
    <p:sldId id="470"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70000"/>
    <a:srgbClr val="C7000B"/>
    <a:srgbClr val="CCCCCC"/>
    <a:srgbClr val="CC0000"/>
    <a:srgbClr val="DE0000"/>
    <a:srgbClr val="F2F2F2"/>
    <a:srgbClr val="4156A1"/>
    <a:srgbClr val="7D8C1F"/>
    <a:srgbClr val="D14905"/>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0721"/>
    <p:restoredTop sz="92680" autoAdjust="0"/>
  </p:normalViewPr>
  <p:slideViewPr>
    <p:cSldViewPr snapToGrid="0" snapToObjects="1">
      <p:cViewPr>
        <p:scale>
          <a:sx n="125" d="100"/>
          <a:sy n="125" d="100"/>
        </p:scale>
        <p:origin x="816" y="152"/>
      </p:cViewPr>
      <p:guideLst>
        <p:guide orient="horz" pos="2160"/>
        <p:guide pos="2880"/>
      </p:guideLst>
    </p:cSldViewPr>
  </p:slideViewPr>
  <p:notesTextViewPr>
    <p:cViewPr>
      <p:scale>
        <a:sx n="3" d="2"/>
        <a:sy n="3" d="2"/>
      </p:scale>
      <p:origin x="0" y="0"/>
    </p:cViewPr>
  </p:notesTextViewPr>
  <p:sorterViewPr>
    <p:cViewPr>
      <p:scale>
        <a:sx n="57" d="100"/>
        <a:sy n="57"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A02A1B-AA02-A04B-856B-D2FA12E6A99D}" type="datetimeFigureOut">
              <a:rPr lang="en-US" smtClean="0"/>
              <a:t>2/6/19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9AFB4A6-4F1A-5F46-BDA2-72129D3955B0}" type="slidenum">
              <a:rPr lang="en-US" smtClean="0"/>
              <a:t>‹#›</a:t>
            </a:fld>
            <a:endParaRPr lang="en-US"/>
          </a:p>
        </p:txBody>
      </p:sp>
    </p:spTree>
    <p:extLst>
      <p:ext uri="{BB962C8B-B14F-4D97-AF65-F5344CB8AC3E}">
        <p14:creationId xmlns:p14="http://schemas.microsoft.com/office/powerpoint/2010/main" val="271605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6F42FF-D35F-4C97-BC76-5F223A0B778E}" type="datetimeFigureOut">
              <a:rPr lang="en-US" smtClean="0"/>
              <a:pPr/>
              <a:t>2/6/19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223565-395F-414A-8B4C-788060DAEE00}" type="slidenum">
              <a:rPr lang="en-US" smtClean="0"/>
              <a:pPr/>
              <a:t>‹#›</a:t>
            </a:fld>
            <a:endParaRPr lang="en-US"/>
          </a:p>
        </p:txBody>
      </p:sp>
    </p:spTree>
    <p:extLst>
      <p:ext uri="{BB962C8B-B14F-4D97-AF65-F5344CB8AC3E}">
        <p14:creationId xmlns:p14="http://schemas.microsoft.com/office/powerpoint/2010/main" val="2488653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D480A359-2FB3-4847-9D97-3491754AA7F9}" type="datetimeFigureOut">
              <a:rPr lang="en-US"/>
              <a:pPr>
                <a:defRPr/>
              </a:pPr>
              <a:t>2/6/19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E82176-A547-F94B-AC51-D6E9C882CB88}" type="slidenum">
              <a:rPr lang="en-US"/>
              <a:pPr>
                <a:defRPr/>
              </a:pPr>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94880" y="6517014"/>
            <a:ext cx="1676400" cy="259873"/>
          </a:xfrm>
          <a:prstGeom prst="rect">
            <a:avLst/>
          </a:prstGeom>
        </p:spPr>
      </p:pic>
    </p:spTree>
    <p:extLst>
      <p:ext uri="{BB962C8B-B14F-4D97-AF65-F5344CB8AC3E}">
        <p14:creationId xmlns:p14="http://schemas.microsoft.com/office/powerpoint/2010/main" val="788444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BC5DAC-1A13-D34F-9418-D6257772B49C}" type="datetimeFigureOut">
              <a:rPr lang="en-US"/>
              <a:pPr>
                <a:defRPr/>
              </a:pPr>
              <a:t>2/6/19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9610A8-B29A-B34A-A0B5-3DF26A2EB850}" type="slidenum">
              <a:rPr lang="en-US"/>
              <a:pPr>
                <a:defRPr/>
              </a:pPr>
              <a:t>‹#›</a:t>
            </a:fld>
            <a:endParaRPr lang="en-US"/>
          </a:p>
        </p:txBody>
      </p:sp>
    </p:spTree>
    <p:extLst>
      <p:ext uri="{BB962C8B-B14F-4D97-AF65-F5344CB8AC3E}">
        <p14:creationId xmlns:p14="http://schemas.microsoft.com/office/powerpoint/2010/main" val="2154696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4EC0D93-568E-6D41-8E6D-0963A71A503C}" type="datetimeFigureOut">
              <a:rPr lang="en-US"/>
              <a:pPr>
                <a:defRPr/>
              </a:pPr>
              <a:t>2/6/19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2D0221-73D0-6245-9CCD-73A1D8FCB5E4}" type="slidenum">
              <a:rPr lang="en-US"/>
              <a:pPr>
                <a:defRPr/>
              </a:pPr>
              <a:t>‹#›</a:t>
            </a:fld>
            <a:endParaRPr lang="en-US"/>
          </a:p>
        </p:txBody>
      </p:sp>
    </p:spTree>
    <p:extLst>
      <p:ext uri="{BB962C8B-B14F-4D97-AF65-F5344CB8AC3E}">
        <p14:creationId xmlns:p14="http://schemas.microsoft.com/office/powerpoint/2010/main" val="82651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D128603A-2399-D64A-8203-C8F297F981E8}" type="datetimeFigureOut">
              <a:rPr lang="en-US"/>
              <a:pPr>
                <a:defRPr/>
              </a:pPr>
              <a:t>2/6/19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FF2C605-4958-CF43-AA48-80339EFDB0AF}" type="slidenum">
              <a:rPr lang="en-US"/>
              <a:pPr>
                <a:defRPr/>
              </a:pPr>
              <a:t>‹#›</a:t>
            </a:fld>
            <a:endParaRPr lang="en-US"/>
          </a:p>
        </p:txBody>
      </p:sp>
      <p:pic>
        <p:nvPicPr>
          <p:cNvPr id="7" name="Picture 6" descr="IMAGES.BLF banner soybean shacks home"/>
          <p:cNvPicPr>
            <a:picLocks noChangeAspect="1"/>
          </p:cNvPicPr>
          <p:nvPr userDrawn="1"/>
        </p:nvPicPr>
        <p:blipFill>
          <a:blip r:embed="rId2">
            <a:alphaModFix amt="25000"/>
            <a:extLst>
              <a:ext uri="{28A0092B-C50C-407E-A947-70E740481C1C}">
                <a14:useLocalDpi xmlns:a14="http://schemas.microsoft.com/office/drawing/2010/main" val="0"/>
              </a:ext>
            </a:extLst>
          </a:blip>
          <a:srcRect/>
          <a:stretch>
            <a:fillRect/>
          </a:stretch>
        </p:blipFill>
        <p:spPr bwMode="auto">
          <a:xfrm>
            <a:off x="-176204" y="2640013"/>
            <a:ext cx="9431964" cy="4350820"/>
          </a:xfrm>
          <a:prstGeom prst="rect">
            <a:avLst/>
          </a:prstGeom>
          <a:noFill/>
          <a:ln>
            <a:noFill/>
          </a:ln>
          <a:extLst>
            <a:ext uri="{909E8E84-426E-40DD-AFC4-6F175D3DCCD1}">
              <a14:hiddenFill xmlns:a14="http://schemas.microsoft.com/office/drawing/2010/main">
                <a:solidFill>
                  <a:srgbClr val="FFFFFF">
                    <a:alpha val="25098"/>
                  </a:srgbClr>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294880" y="6517014"/>
            <a:ext cx="1676400" cy="259873"/>
          </a:xfrm>
          <a:prstGeom prst="rect">
            <a:avLst/>
          </a:prstGeom>
        </p:spPr>
      </p:pic>
    </p:spTree>
    <p:extLst>
      <p:ext uri="{BB962C8B-B14F-4D97-AF65-F5344CB8AC3E}">
        <p14:creationId xmlns:p14="http://schemas.microsoft.com/office/powerpoint/2010/main" val="4257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CF71F39-3D09-F149-B1A1-DC2A7DB4A435}" type="datetimeFigureOut">
              <a:rPr lang="en-US"/>
              <a:pPr>
                <a:defRPr/>
              </a:pPr>
              <a:t>2/6/19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A6BD0F-ABBC-C14D-BC96-77BE126A748B}" type="slidenum">
              <a:rPr lang="en-US"/>
              <a:pPr>
                <a:defRPr/>
              </a:pPr>
              <a:t>‹#›</a:t>
            </a:fld>
            <a:endParaRPr lang="en-US"/>
          </a:p>
        </p:txBody>
      </p:sp>
    </p:spTree>
    <p:extLst>
      <p:ext uri="{BB962C8B-B14F-4D97-AF65-F5344CB8AC3E}">
        <p14:creationId xmlns:p14="http://schemas.microsoft.com/office/powerpoint/2010/main" val="3944886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968500"/>
            <a:ext cx="4038600" cy="41576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7E7E973-E761-9943-801C-DE1E51E28431}" type="datetimeFigureOut">
              <a:rPr lang="en-US"/>
              <a:pPr>
                <a:defRPr/>
              </a:pPr>
              <a:t>2/6/19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C35E9FC-F6D5-0349-BBED-EA7D7A9BC49B}" type="slidenum">
              <a:rPr lang="en-US"/>
              <a:pPr>
                <a:defRPr/>
              </a:pPr>
              <a:t>‹#›</a:t>
            </a:fld>
            <a:endParaRPr lang="en-US"/>
          </a:p>
        </p:txBody>
      </p:sp>
    </p:spTree>
    <p:extLst>
      <p:ext uri="{BB962C8B-B14F-4D97-AF65-F5344CB8AC3E}">
        <p14:creationId xmlns:p14="http://schemas.microsoft.com/office/powerpoint/2010/main" val="1785265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8ACE534-2B3A-FA4B-B87A-8AC244117610}" type="datetimeFigureOut">
              <a:rPr lang="en-US"/>
              <a:pPr>
                <a:defRPr/>
              </a:pPr>
              <a:t>2/6/19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B5B94E0-5E06-6D42-A41D-50D581B40900}" type="slidenum">
              <a:rPr lang="en-US"/>
              <a:pPr>
                <a:defRPr/>
              </a:pPr>
              <a:t>‹#›</a:t>
            </a:fld>
            <a:endParaRPr lang="en-US"/>
          </a:p>
        </p:txBody>
      </p:sp>
    </p:spTree>
    <p:extLst>
      <p:ext uri="{BB962C8B-B14F-4D97-AF65-F5344CB8AC3E}">
        <p14:creationId xmlns:p14="http://schemas.microsoft.com/office/powerpoint/2010/main" val="760394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2CDFFB5-C0BC-DE4D-9A38-E0EE75FC9E15}" type="datetimeFigureOut">
              <a:rPr lang="en-US"/>
              <a:pPr>
                <a:defRPr/>
              </a:pPr>
              <a:t>2/6/19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2AB7D4D-4E81-5B40-91F6-CF14C25F8623}" type="slidenum">
              <a:rPr lang="en-US"/>
              <a:pPr>
                <a:defRPr/>
              </a:pPr>
              <a:t>‹#›</a:t>
            </a:fld>
            <a:endParaRPr lang="en-US"/>
          </a:p>
        </p:txBody>
      </p:sp>
    </p:spTree>
    <p:extLst>
      <p:ext uri="{BB962C8B-B14F-4D97-AF65-F5344CB8AC3E}">
        <p14:creationId xmlns:p14="http://schemas.microsoft.com/office/powerpoint/2010/main" val="87628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F42570F-F7E3-1F40-B6F3-59FE945D5A70}" type="datetimeFigureOut">
              <a:rPr lang="en-US"/>
              <a:pPr>
                <a:defRPr/>
              </a:pPr>
              <a:t>2/6/19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35B2FA7-4FDB-5643-811E-7991DEE50B01}" type="slidenum">
              <a:rPr lang="en-US"/>
              <a:pPr>
                <a:defRPr/>
              </a:pPr>
              <a:t>‹#›</a:t>
            </a:fld>
            <a:endParaRPr lang="en-US"/>
          </a:p>
        </p:txBody>
      </p:sp>
    </p:spTree>
    <p:extLst>
      <p:ext uri="{BB962C8B-B14F-4D97-AF65-F5344CB8AC3E}">
        <p14:creationId xmlns:p14="http://schemas.microsoft.com/office/powerpoint/2010/main" val="277930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371E9B0-C3DF-544F-BB14-A487ECCC7F43}" type="datetimeFigureOut">
              <a:rPr lang="en-US"/>
              <a:pPr>
                <a:defRPr/>
              </a:pPr>
              <a:t>2/6/19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1DD8B14-AE1E-054C-8668-93D0F0400A18}" type="slidenum">
              <a:rPr lang="en-US"/>
              <a:pPr>
                <a:defRPr/>
              </a:pPr>
              <a:t>‹#›</a:t>
            </a:fld>
            <a:endParaRPr lang="en-US"/>
          </a:p>
        </p:txBody>
      </p:sp>
    </p:spTree>
    <p:extLst>
      <p:ext uri="{BB962C8B-B14F-4D97-AF65-F5344CB8AC3E}">
        <p14:creationId xmlns:p14="http://schemas.microsoft.com/office/powerpoint/2010/main" val="4059402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5C4B1CF-5E0C-5D41-A3E2-D78942339385}" type="datetimeFigureOut">
              <a:rPr lang="en-US"/>
              <a:pPr>
                <a:defRPr/>
              </a:pPr>
              <a:t>2/6/19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FEF0004-A563-C64B-9FAD-6198662E1BD1}" type="slidenum">
              <a:rPr lang="en-US"/>
              <a:pPr>
                <a:defRPr/>
              </a:pPr>
              <a:t>‹#›</a:t>
            </a:fld>
            <a:endParaRPr lang="en-US"/>
          </a:p>
        </p:txBody>
      </p:sp>
    </p:spTree>
    <p:extLst>
      <p:ext uri="{BB962C8B-B14F-4D97-AF65-F5344CB8AC3E}">
        <p14:creationId xmlns:p14="http://schemas.microsoft.com/office/powerpoint/2010/main" val="12149092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900113"/>
            <a:ext cx="8229600" cy="1068387"/>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Headline Line One</a:t>
            </a:r>
            <a:br>
              <a:rPr lang="en-US" dirty="0"/>
            </a:br>
            <a:r>
              <a:rPr lang="en-US" dirty="0"/>
              <a:t>Headline Line Two</a:t>
            </a:r>
          </a:p>
        </p:txBody>
      </p:sp>
      <p:sp>
        <p:nvSpPr>
          <p:cNvPr id="1027" name="Text Placeholder 2"/>
          <p:cNvSpPr>
            <a:spLocks noGrp="1"/>
          </p:cNvSpPr>
          <p:nvPr>
            <p:ph type="body" idx="1"/>
          </p:nvPr>
        </p:nvSpPr>
        <p:spPr bwMode="auto">
          <a:xfrm>
            <a:off x="457200" y="3022600"/>
            <a:ext cx="8229600" cy="31035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Arial" panose="020B0604020202020204" pitchFamily="34" charset="0"/>
                <a:ea typeface="+mn-ea"/>
                <a:cs typeface="Arial" panose="020B0604020202020204" pitchFamily="34" charset="0"/>
              </a:defRPr>
            </a:lvl1pPr>
          </a:lstStyle>
          <a:p>
            <a:pPr>
              <a:defRPr/>
            </a:pPr>
            <a:fld id="{C944504B-B211-B34D-97AF-78446C71FCDD}" type="datetimeFigureOut">
              <a:rPr lang="en-US" smtClean="0"/>
              <a:pPr>
                <a:defRPr/>
              </a:pPr>
              <a:t>2/6/19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Arial" panose="020B0604020202020204" pitchFamily="34" charset="0"/>
                <a:ea typeface="+mn-ea"/>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0EF7D53D-272A-624E-BE3D-99D13E2B4193}" type="slidenum">
              <a:rPr lang="en-US"/>
              <a:pPr>
                <a:defRPr/>
              </a:pPr>
              <a:t>‹#›</a:t>
            </a:fld>
            <a:endParaRPr lang="en-US" dirty="0"/>
          </a:p>
        </p:txBody>
      </p:sp>
      <p:pic>
        <p:nvPicPr>
          <p:cNvPr id="3" name="Picture 2" descr="CALSpowerpoint-Header.eps"/>
          <p:cNvPicPr>
            <a:picLocks noChangeAspect="1"/>
          </p:cNvPicPr>
          <p:nvPr userDrawn="1"/>
        </p:nvPicPr>
        <p:blipFill>
          <a:blip r:embed="rId13">
            <a:extLst>
              <a:ext uri="{28A0092B-C50C-407E-A947-70E740481C1C}">
                <a14:useLocalDpi xmlns:a14="http://schemas.microsoft.com/office/drawing/2010/main"/>
              </a:ext>
            </a:extLst>
          </a:blip>
          <a:stretch>
            <a:fillRect/>
          </a:stretch>
        </p:blipFill>
        <p:spPr>
          <a:xfrm>
            <a:off x="0" y="-12700"/>
            <a:ext cx="9162288" cy="47018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fontAlgn="base" hangingPunct="1">
        <a:spcBef>
          <a:spcPct val="0"/>
        </a:spcBef>
        <a:spcAft>
          <a:spcPct val="0"/>
        </a:spcAft>
        <a:defRPr sz="3200" b="1" kern="1200">
          <a:solidFill>
            <a:schemeClr val="tx1"/>
          </a:solidFill>
          <a:latin typeface="Arial"/>
          <a:ea typeface="ＭＳ Ｐゴシック" charset="0"/>
          <a:cs typeface="Arial"/>
        </a:defRPr>
      </a:lvl1pPr>
      <a:lvl2pPr algn="ctr" defTabSz="457200" rtl="0" eaLnBrk="1" fontAlgn="base" hangingPunct="1">
        <a:spcBef>
          <a:spcPct val="0"/>
        </a:spcBef>
        <a:spcAft>
          <a:spcPct val="0"/>
        </a:spcAft>
        <a:defRPr sz="3200" b="1">
          <a:solidFill>
            <a:schemeClr val="tx1"/>
          </a:solidFill>
          <a:latin typeface="Arial" charset="0"/>
          <a:ea typeface="ＭＳ Ｐゴシック" charset="0"/>
        </a:defRPr>
      </a:lvl2pPr>
      <a:lvl3pPr algn="ctr" defTabSz="457200" rtl="0" eaLnBrk="1" fontAlgn="base" hangingPunct="1">
        <a:spcBef>
          <a:spcPct val="0"/>
        </a:spcBef>
        <a:spcAft>
          <a:spcPct val="0"/>
        </a:spcAft>
        <a:defRPr sz="3200" b="1">
          <a:solidFill>
            <a:schemeClr val="tx1"/>
          </a:solidFill>
          <a:latin typeface="Arial" charset="0"/>
          <a:ea typeface="ＭＳ Ｐゴシック" charset="0"/>
        </a:defRPr>
      </a:lvl3pPr>
      <a:lvl4pPr algn="ctr" defTabSz="457200" rtl="0" eaLnBrk="1" fontAlgn="base" hangingPunct="1">
        <a:spcBef>
          <a:spcPct val="0"/>
        </a:spcBef>
        <a:spcAft>
          <a:spcPct val="0"/>
        </a:spcAft>
        <a:defRPr sz="3200" b="1">
          <a:solidFill>
            <a:schemeClr val="tx1"/>
          </a:solidFill>
          <a:latin typeface="Arial" charset="0"/>
          <a:ea typeface="ＭＳ Ｐゴシック" charset="0"/>
        </a:defRPr>
      </a:lvl4pPr>
      <a:lvl5pPr algn="ctr" defTabSz="457200" rtl="0" eaLnBrk="1" fontAlgn="base" hangingPunct="1">
        <a:spcBef>
          <a:spcPct val="0"/>
        </a:spcBef>
        <a:spcAft>
          <a:spcPct val="0"/>
        </a:spcAft>
        <a:defRPr sz="3200" b="1">
          <a:solidFill>
            <a:schemeClr val="tx1"/>
          </a:solidFill>
          <a:latin typeface="Arial" charset="0"/>
          <a:ea typeface="ＭＳ Ｐゴシック" charset="0"/>
        </a:defRPr>
      </a:lvl5pPr>
      <a:lvl6pPr marL="457200" algn="ctr" defTabSz="457200" rtl="0" eaLnBrk="1" fontAlgn="base" hangingPunct="1">
        <a:spcBef>
          <a:spcPct val="0"/>
        </a:spcBef>
        <a:spcAft>
          <a:spcPct val="0"/>
        </a:spcAft>
        <a:defRPr sz="3200" b="1">
          <a:solidFill>
            <a:schemeClr val="tx1"/>
          </a:solidFill>
          <a:latin typeface="Arial" charset="0"/>
          <a:ea typeface="ＭＳ Ｐゴシック" charset="0"/>
        </a:defRPr>
      </a:lvl6pPr>
      <a:lvl7pPr marL="914400" algn="ctr" defTabSz="457200" rtl="0" eaLnBrk="1" fontAlgn="base" hangingPunct="1">
        <a:spcBef>
          <a:spcPct val="0"/>
        </a:spcBef>
        <a:spcAft>
          <a:spcPct val="0"/>
        </a:spcAft>
        <a:defRPr sz="3200" b="1">
          <a:solidFill>
            <a:schemeClr val="tx1"/>
          </a:solidFill>
          <a:latin typeface="Arial" charset="0"/>
          <a:ea typeface="ＭＳ Ｐゴシック" charset="0"/>
        </a:defRPr>
      </a:lvl7pPr>
      <a:lvl8pPr marL="1371600" algn="ctr" defTabSz="457200" rtl="0" eaLnBrk="1" fontAlgn="base" hangingPunct="1">
        <a:spcBef>
          <a:spcPct val="0"/>
        </a:spcBef>
        <a:spcAft>
          <a:spcPct val="0"/>
        </a:spcAft>
        <a:defRPr sz="3200" b="1">
          <a:solidFill>
            <a:schemeClr val="tx1"/>
          </a:solidFill>
          <a:latin typeface="Arial" charset="0"/>
          <a:ea typeface="ＭＳ Ｐゴシック" charset="0"/>
        </a:defRPr>
      </a:lvl8pPr>
      <a:lvl9pPr marL="1828800" algn="ctr" defTabSz="457200" rtl="0" eaLnBrk="1" fontAlgn="base" hangingPunct="1">
        <a:spcBef>
          <a:spcPct val="0"/>
        </a:spcBef>
        <a:spcAft>
          <a:spcPct val="0"/>
        </a:spcAft>
        <a:defRPr sz="3200" b="1">
          <a:solidFill>
            <a:schemeClr val="tx1"/>
          </a:solidFill>
          <a:latin typeface="Arial"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Arial"/>
          <a:ea typeface="ＭＳ Ｐゴシック" charset="0"/>
          <a:cs typeface="Arial"/>
        </a:defRPr>
      </a:lvl3pPr>
      <a:lvl4pPr marL="1600200" indent="-228600" algn="l" defTabSz="457200" rtl="0" eaLnBrk="1" fontAlgn="base" hangingPunct="1">
        <a:spcBef>
          <a:spcPct val="20000"/>
        </a:spcBef>
        <a:spcAft>
          <a:spcPct val="0"/>
        </a:spcAft>
        <a:buFont typeface="Arial" charset="0"/>
        <a:buChar char="–"/>
        <a:defRPr sz="1400" kern="1200">
          <a:solidFill>
            <a:schemeClr val="tx1"/>
          </a:solidFill>
          <a:latin typeface="Arial"/>
          <a:ea typeface="ＭＳ Ｐゴシック" charset="0"/>
          <a:cs typeface="Arial"/>
        </a:defRPr>
      </a:lvl4pPr>
      <a:lvl5pPr marL="2057400" indent="-228600" algn="l" defTabSz="457200" rtl="0" eaLnBrk="1" fontAlgn="base" hangingPunct="1">
        <a:spcBef>
          <a:spcPct val="20000"/>
        </a:spcBef>
        <a:spcAft>
          <a:spcPct val="0"/>
        </a:spcAft>
        <a:buFont typeface="Arial" charset="0"/>
        <a:buChar char="»"/>
        <a:defRPr sz="1000" kern="1200">
          <a:solidFill>
            <a:schemeClr val="tx1"/>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rabrana2@ncsu.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 y="642243"/>
            <a:ext cx="8554720" cy="1636022"/>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rtlCol="0">
            <a:normAutofit fontScale="90000"/>
          </a:bodyPr>
          <a:lstStyle/>
          <a:p>
            <a:pPr algn="r" eaLnBrk="1" fontAlgn="auto" hangingPunct="1">
              <a:spcAft>
                <a:spcPts val="0"/>
              </a:spcAft>
              <a:defRPr/>
            </a:pPr>
            <a:r>
              <a:rPr lang="en-US" sz="2400" i="1" dirty="0" smtClean="0">
                <a:latin typeface="Times New Roman"/>
                <a:ea typeface="+mj-ea"/>
                <a:cs typeface="Times New Roman"/>
              </a:rPr>
              <a:t>Growers Legal Update</a:t>
            </a:r>
            <a:br>
              <a:rPr lang="en-US" sz="2400" i="1" dirty="0" smtClean="0">
                <a:latin typeface="Times New Roman"/>
                <a:ea typeface="+mj-ea"/>
                <a:cs typeface="Times New Roman"/>
              </a:rPr>
            </a:br>
            <a:r>
              <a:rPr lang="en-US" sz="4400" dirty="0" smtClean="0">
                <a:latin typeface="Times New Roman"/>
                <a:ea typeface="+mj-ea"/>
                <a:cs typeface="Times New Roman"/>
              </a:rPr>
              <a:t>Legal Issues Related to “Cow Share” Agreements in North Carolina</a:t>
            </a:r>
            <a:endParaRPr lang="en-US" sz="4400" strike="sngStrike" dirty="0">
              <a:latin typeface="Times New Roman"/>
              <a:ea typeface="+mj-ea"/>
              <a:cs typeface="Times New Roman"/>
            </a:endParaRPr>
          </a:p>
        </p:txBody>
      </p:sp>
      <p:sp>
        <p:nvSpPr>
          <p:cNvPr id="3" name="Subtitle 2"/>
          <p:cNvSpPr>
            <a:spLocks noGrp="1"/>
          </p:cNvSpPr>
          <p:nvPr>
            <p:ph type="subTitle" idx="1"/>
          </p:nvPr>
        </p:nvSpPr>
        <p:spPr>
          <a:xfrm>
            <a:off x="1979613" y="2531745"/>
            <a:ext cx="6400800" cy="2312988"/>
          </a:xfrm>
        </p:spPr>
        <p:txBody>
          <a:bodyPr rtlCol="0">
            <a:normAutofit/>
          </a:bodyPr>
          <a:lstStyle/>
          <a:p>
            <a:pPr algn="r" eaLnBrk="1" fontAlgn="auto" hangingPunct="1">
              <a:spcAft>
                <a:spcPts val="0"/>
              </a:spcAft>
              <a:buFont typeface="Arial"/>
              <a:buNone/>
              <a:defRPr/>
            </a:pPr>
            <a:r>
              <a:rPr lang="en-US" sz="2200" dirty="0" smtClean="0">
                <a:latin typeface="Times New Roman"/>
                <a:ea typeface="+mn-ea"/>
                <a:cs typeface="Times New Roman"/>
              </a:rPr>
              <a:t>Andrew Branan, JD</a:t>
            </a:r>
          </a:p>
          <a:p>
            <a:pPr algn="r" eaLnBrk="1" fontAlgn="auto" hangingPunct="1">
              <a:spcAft>
                <a:spcPts val="0"/>
              </a:spcAft>
              <a:buFont typeface="Arial"/>
              <a:buNone/>
              <a:defRPr/>
            </a:pPr>
            <a:r>
              <a:rPr lang="en-US" sz="2200" dirty="0" smtClean="0">
                <a:latin typeface="Times New Roman"/>
                <a:ea typeface="+mn-ea"/>
                <a:cs typeface="Times New Roman"/>
              </a:rPr>
              <a:t>Assistant Extension Professor</a:t>
            </a:r>
          </a:p>
          <a:p>
            <a:pPr algn="r" eaLnBrk="1" fontAlgn="auto" hangingPunct="1">
              <a:spcAft>
                <a:spcPts val="0"/>
              </a:spcAft>
              <a:buFont typeface="Arial"/>
              <a:buNone/>
              <a:defRPr/>
            </a:pPr>
            <a:r>
              <a:rPr lang="en-US" sz="2200" dirty="0" smtClean="0">
                <a:latin typeface="Times New Roman"/>
                <a:ea typeface="+mn-ea"/>
                <a:cs typeface="Times New Roman"/>
              </a:rPr>
              <a:t>Department of Agriculture and Resource Economics</a:t>
            </a:r>
          </a:p>
          <a:p>
            <a:pPr algn="r" eaLnBrk="1" fontAlgn="auto" hangingPunct="1">
              <a:spcAft>
                <a:spcPts val="0"/>
              </a:spcAft>
              <a:buFont typeface="Arial"/>
              <a:buNone/>
              <a:defRPr/>
            </a:pPr>
            <a:r>
              <a:rPr lang="en-US" sz="2200" dirty="0" smtClean="0">
                <a:latin typeface="Times New Roman"/>
                <a:ea typeface="+mn-ea"/>
                <a:cs typeface="Times New Roman"/>
              </a:rPr>
              <a:t>North Carolina State University</a:t>
            </a:r>
          </a:p>
          <a:p>
            <a:pPr algn="r" eaLnBrk="1" fontAlgn="auto" hangingPunct="1">
              <a:spcAft>
                <a:spcPts val="0"/>
              </a:spcAft>
              <a:buFont typeface="Arial"/>
              <a:buNone/>
              <a:defRPr/>
            </a:pPr>
            <a:r>
              <a:rPr lang="en-US" sz="2200" dirty="0" smtClean="0">
                <a:latin typeface="Times New Roman"/>
                <a:ea typeface="+mn-ea"/>
                <a:cs typeface="Times New Roman"/>
              </a:rPr>
              <a:t>rabrana2@ncsu.edu</a:t>
            </a:r>
            <a:endParaRPr lang="en-US" sz="2200" dirty="0">
              <a:latin typeface="Times New Roman"/>
              <a:ea typeface="+mn-ea"/>
              <a:cs typeface="Times New Roman"/>
            </a:endParaRPr>
          </a:p>
        </p:txBody>
      </p:sp>
      <p:pic>
        <p:nvPicPr>
          <p:cNvPr id="4" name="Picture 3" descr="Washington County Blacklands farm.psd"/>
          <p:cNvPicPr>
            <a:picLocks noChangeAspect="1"/>
          </p:cNvPicPr>
          <p:nvPr/>
        </p:nvPicPr>
        <p:blipFill>
          <a:blip r:embed="rId2"/>
          <a:stretch>
            <a:fillRect/>
          </a:stretch>
        </p:blipFill>
        <p:spPr>
          <a:xfrm>
            <a:off x="0" y="4314825"/>
            <a:ext cx="9144001" cy="2543175"/>
          </a:xfrm>
          <a:prstGeom prst="rect">
            <a:avLst/>
          </a:prstGeom>
          <a:ln>
            <a:noFill/>
          </a:ln>
          <a:effectLst>
            <a:softEdge rad="279400"/>
          </a:effectLst>
        </p:spPr>
      </p:pic>
    </p:spTree>
    <p:extLst>
      <p:ext uri="{BB962C8B-B14F-4D97-AF65-F5344CB8AC3E}">
        <p14:creationId xmlns:p14="http://schemas.microsoft.com/office/powerpoint/2010/main" val="154752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6593"/>
            <a:ext cx="8229600" cy="1068387"/>
          </a:xfrm>
        </p:spPr>
        <p:txBody>
          <a:bodyPr/>
          <a:lstStyle/>
          <a:p>
            <a:r>
              <a:rPr lang="en-US" dirty="0" smtClean="0"/>
              <a:t>Maryland Case</a:t>
            </a:r>
            <a:endParaRPr lang="en-US" dirty="0"/>
          </a:p>
        </p:txBody>
      </p:sp>
      <p:sp>
        <p:nvSpPr>
          <p:cNvPr id="3" name="Content Placeholder 2"/>
          <p:cNvSpPr>
            <a:spLocks noGrp="1"/>
          </p:cNvSpPr>
          <p:nvPr>
            <p:ph idx="1"/>
          </p:nvPr>
        </p:nvSpPr>
        <p:spPr>
          <a:xfrm>
            <a:off x="457200" y="1849120"/>
            <a:ext cx="8229600" cy="4277043"/>
          </a:xfrm>
        </p:spPr>
        <p:txBody>
          <a:bodyPr/>
          <a:lstStyle/>
          <a:p>
            <a:pPr marL="0" lvl="1" indent="0" defTabSz="914400" fontAlgn="auto">
              <a:spcBef>
                <a:spcPts val="0"/>
              </a:spcBef>
              <a:spcAft>
                <a:spcPts val="0"/>
              </a:spcAft>
              <a:buNone/>
            </a:pPr>
            <a:r>
              <a:rPr lang="en-US" dirty="0"/>
              <a:t>“when the entire package is considered—including the fact that the specific </a:t>
            </a:r>
            <a:r>
              <a:rPr lang="en-US" b="1" dirty="0" err="1"/>
              <a:t>agister's</a:t>
            </a:r>
            <a:r>
              <a:rPr lang="en-US" b="1" dirty="0"/>
              <a:t> services are a </a:t>
            </a:r>
            <a:r>
              <a:rPr lang="en-US" b="1" i="1" dirty="0"/>
              <a:t>mandatory component</a:t>
            </a:r>
            <a:r>
              <a:rPr lang="en-US" dirty="0"/>
              <a:t> of the purchase of the interest in the herd, the fact that the arrangement requires the recipients of the raw milk to continue </a:t>
            </a:r>
            <a:r>
              <a:rPr lang="en-US" b="1" i="1" dirty="0"/>
              <a:t>paying ongoing fees</a:t>
            </a:r>
            <a:r>
              <a:rPr lang="en-US" dirty="0"/>
              <a:t> to the dairy farmer for as long as the ownership interest in the herd continues, and the fact that the </a:t>
            </a:r>
            <a:r>
              <a:rPr lang="en-US" b="1" dirty="0"/>
              <a:t>most apparent benefit</a:t>
            </a:r>
            <a:r>
              <a:rPr lang="en-US" dirty="0"/>
              <a:t>, if not the only benefit, the contracting parties receive for monies paid to [the farmer] would be the </a:t>
            </a:r>
            <a:r>
              <a:rPr lang="en-US" b="1" i="1" dirty="0"/>
              <a:t>right to receive raw milk</a:t>
            </a:r>
            <a:r>
              <a:rPr lang="en-US" dirty="0"/>
              <a:t>—the scheme has sufficient characteristics of a sale of milk to be an arrangement the Department may regulate and prohibit.”</a:t>
            </a:r>
          </a:p>
        </p:txBody>
      </p:sp>
    </p:spTree>
    <p:extLst>
      <p:ext uri="{BB962C8B-B14F-4D97-AF65-F5344CB8AC3E}">
        <p14:creationId xmlns:p14="http://schemas.microsoft.com/office/powerpoint/2010/main" val="676592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Issue for producer/</a:t>
            </a:r>
            <a:r>
              <a:rPr lang="en-US" dirty="0" err="1" smtClean="0"/>
              <a:t>agister</a:t>
            </a:r>
            <a:r>
              <a:rPr lang="en-US" dirty="0" smtClean="0"/>
              <a:t> and consumer/owner</a:t>
            </a:r>
            <a:endParaRPr lang="en-US" dirty="0"/>
          </a:p>
        </p:txBody>
      </p:sp>
      <p:sp>
        <p:nvSpPr>
          <p:cNvPr id="3" name="Content Placeholder 2"/>
          <p:cNvSpPr>
            <a:spLocks noGrp="1"/>
          </p:cNvSpPr>
          <p:nvPr>
            <p:ph idx="1"/>
          </p:nvPr>
        </p:nvSpPr>
        <p:spPr>
          <a:xfrm>
            <a:off x="457200" y="2336800"/>
            <a:ext cx="8229600" cy="3789363"/>
          </a:xfrm>
        </p:spPr>
        <p:txBody>
          <a:bodyPr/>
          <a:lstStyle/>
          <a:p>
            <a:pPr marL="0" indent="0" algn="ctr">
              <a:buNone/>
            </a:pPr>
            <a:r>
              <a:rPr lang="en-US" dirty="0" smtClean="0"/>
              <a:t>Without regulation, there is no government actor that can “foot the bill” and ensure your safety (consumer/owner) or protect you from liability for following the regulation (producer/</a:t>
            </a:r>
            <a:r>
              <a:rPr lang="en-US" dirty="0" err="1" smtClean="0"/>
              <a:t>agister</a:t>
            </a:r>
            <a:r>
              <a:rPr lang="en-US" dirty="0" smtClean="0"/>
              <a:t>)</a:t>
            </a:r>
          </a:p>
          <a:p>
            <a:pPr marL="0" indent="0" algn="ctr">
              <a:buNone/>
            </a:pPr>
            <a:endParaRPr lang="en-US" dirty="0"/>
          </a:p>
          <a:p>
            <a:pPr marL="0" indent="0" algn="ctr">
              <a:buNone/>
            </a:pPr>
            <a:r>
              <a:rPr lang="en-US" dirty="0" smtClean="0"/>
              <a:t>Anything can happen in a court room when left to a common law claim in front of a jury</a:t>
            </a:r>
          </a:p>
          <a:p>
            <a:pPr marL="0" indent="0" algn="ctr">
              <a:buNone/>
            </a:pPr>
            <a:endParaRPr lang="en-US" dirty="0"/>
          </a:p>
          <a:p>
            <a:pPr marL="0" indent="0" algn="ctr">
              <a:buNone/>
            </a:pPr>
            <a:r>
              <a:rPr lang="en-US" dirty="0" smtClean="0"/>
              <a:t>Does this arrangement arise to the level of reckless endangerment?</a:t>
            </a:r>
            <a:endParaRPr lang="en-US" dirty="0"/>
          </a:p>
        </p:txBody>
      </p:sp>
    </p:spTree>
    <p:extLst>
      <p:ext uri="{BB962C8B-B14F-4D97-AF65-F5344CB8AC3E}">
        <p14:creationId xmlns:p14="http://schemas.microsoft.com/office/powerpoint/2010/main" val="1777685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5793"/>
            <a:ext cx="8229600" cy="1068387"/>
          </a:xfrm>
        </p:spPr>
        <p:txBody>
          <a:bodyPr/>
          <a:lstStyle/>
          <a:p>
            <a:r>
              <a:rPr lang="en-US" dirty="0" smtClean="0"/>
              <a:t>Questions </a:t>
            </a:r>
            <a:r>
              <a:rPr lang="en-US" smtClean="0"/>
              <a:t>About Ownership Interest</a:t>
            </a:r>
            <a:endParaRPr lang="en-US"/>
          </a:p>
        </p:txBody>
      </p:sp>
      <p:sp>
        <p:nvSpPr>
          <p:cNvPr id="3" name="Content Placeholder 2"/>
          <p:cNvSpPr>
            <a:spLocks noGrp="1"/>
          </p:cNvSpPr>
          <p:nvPr>
            <p:ph idx="1"/>
          </p:nvPr>
        </p:nvSpPr>
        <p:spPr>
          <a:xfrm>
            <a:off x="457200" y="1828800"/>
            <a:ext cx="8229600" cy="4297363"/>
          </a:xfrm>
        </p:spPr>
        <p:txBody>
          <a:bodyPr>
            <a:normAutofit fontScale="92500" lnSpcReduction="10000"/>
          </a:bodyPr>
          <a:lstStyle/>
          <a:p>
            <a:r>
              <a:rPr lang="en-US" dirty="0" smtClean="0"/>
              <a:t>NC statute is fairly specific that the ownership interest is “a” (i.e. </a:t>
            </a:r>
            <a:r>
              <a:rPr lang="en-US" b="1" dirty="0" smtClean="0"/>
              <a:t>a single</a:t>
            </a:r>
            <a:r>
              <a:rPr lang="en-US" dirty="0" smtClean="0"/>
              <a:t>) cow or goat, etc.</a:t>
            </a:r>
          </a:p>
          <a:p>
            <a:pPr lvl="1"/>
            <a:r>
              <a:rPr lang="en-US" dirty="0" smtClean="0"/>
              <a:t>Statute does not appear to exempt ownership of a herd</a:t>
            </a:r>
          </a:p>
          <a:p>
            <a:pPr lvl="1"/>
            <a:r>
              <a:rPr lang="en-US" dirty="0" smtClean="0"/>
              <a:t>Can another animal be substituted when </a:t>
            </a:r>
            <a:r>
              <a:rPr lang="en-US" i="1" dirty="0" smtClean="0"/>
              <a:t>the</a:t>
            </a:r>
            <a:r>
              <a:rPr lang="en-US" dirty="0" smtClean="0"/>
              <a:t> animal runs dry (or dies or is sick for a time)</a:t>
            </a:r>
          </a:p>
          <a:p>
            <a:r>
              <a:rPr lang="en-US" dirty="0" smtClean="0"/>
              <a:t>Do all co-owners have to appear on the animal’s registration for the ownership to be legitimate?</a:t>
            </a:r>
          </a:p>
          <a:p>
            <a:r>
              <a:rPr lang="en-US" dirty="0" smtClean="0"/>
              <a:t>Contract damages (if animal dies under </a:t>
            </a:r>
            <a:r>
              <a:rPr lang="en-US" dirty="0" err="1" smtClean="0"/>
              <a:t>agister’s</a:t>
            </a:r>
            <a:r>
              <a:rPr lang="en-US" dirty="0" smtClean="0"/>
              <a:t> care) limited to value of specific cow, goat or sheep?</a:t>
            </a:r>
          </a:p>
          <a:p>
            <a:r>
              <a:rPr lang="en-US" dirty="0" smtClean="0"/>
              <a:t>Right to insurance proceeds for loss of animal in disaster event?</a:t>
            </a:r>
          </a:p>
          <a:p>
            <a:r>
              <a:rPr lang="en-US" dirty="0" smtClean="0"/>
              <a:t>Contract requirements of best practices for </a:t>
            </a:r>
            <a:r>
              <a:rPr lang="en-US" dirty="0" err="1" smtClean="0"/>
              <a:t>agister</a:t>
            </a:r>
            <a:r>
              <a:rPr lang="en-US" dirty="0" smtClean="0"/>
              <a:t> care</a:t>
            </a:r>
            <a:endParaRPr lang="en-US" dirty="0"/>
          </a:p>
        </p:txBody>
      </p:sp>
    </p:spTree>
    <p:extLst>
      <p:ext uri="{BB962C8B-B14F-4D97-AF65-F5344CB8AC3E}">
        <p14:creationId xmlns:p14="http://schemas.microsoft.com/office/powerpoint/2010/main" val="1206555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6113"/>
            <a:ext cx="8229600" cy="1068387"/>
          </a:xfrm>
        </p:spPr>
        <p:txBody>
          <a:bodyPr/>
          <a:lstStyle/>
          <a:p>
            <a:r>
              <a:rPr lang="en-US" dirty="0" smtClean="0"/>
              <a:t>Legal Issues on Liability</a:t>
            </a:r>
            <a:endParaRPr lang="en-US" dirty="0"/>
          </a:p>
        </p:txBody>
      </p:sp>
      <p:sp>
        <p:nvSpPr>
          <p:cNvPr id="3" name="Content Placeholder 2"/>
          <p:cNvSpPr>
            <a:spLocks noGrp="1"/>
          </p:cNvSpPr>
          <p:nvPr>
            <p:ph idx="1"/>
          </p:nvPr>
        </p:nvSpPr>
        <p:spPr>
          <a:xfrm>
            <a:off x="457200" y="1714500"/>
            <a:ext cx="8229600" cy="4950460"/>
          </a:xfrm>
        </p:spPr>
        <p:txBody>
          <a:bodyPr>
            <a:normAutofit fontScale="85000" lnSpcReduction="10000"/>
          </a:bodyPr>
          <a:lstStyle/>
          <a:p>
            <a:r>
              <a:rPr lang="en-US" dirty="0" smtClean="0"/>
              <a:t>Liability (Negligence)</a:t>
            </a:r>
          </a:p>
          <a:p>
            <a:pPr lvl="1"/>
            <a:r>
              <a:rPr lang="en-US" dirty="0" smtClean="0"/>
              <a:t>Does </a:t>
            </a:r>
            <a:r>
              <a:rPr lang="en-US" dirty="0" err="1" smtClean="0"/>
              <a:t>Agister</a:t>
            </a:r>
            <a:r>
              <a:rPr lang="en-US" dirty="0" smtClean="0"/>
              <a:t> owe a contractual duty to share-owner</a:t>
            </a:r>
          </a:p>
          <a:p>
            <a:pPr lvl="2"/>
            <a:r>
              <a:rPr lang="en-US" dirty="0" smtClean="0"/>
              <a:t>To keep cow safe and healthy?</a:t>
            </a:r>
          </a:p>
          <a:p>
            <a:pPr lvl="2"/>
            <a:r>
              <a:rPr lang="en-US" dirty="0" smtClean="0"/>
              <a:t>Operate in “clean” environment</a:t>
            </a:r>
          </a:p>
          <a:p>
            <a:pPr lvl="3"/>
            <a:r>
              <a:rPr lang="en-US" dirty="0" smtClean="0"/>
              <a:t>What are evidentiary standards in absence of regulation?</a:t>
            </a:r>
          </a:p>
          <a:p>
            <a:pPr lvl="3"/>
            <a:r>
              <a:rPr lang="en-US" dirty="0" smtClean="0"/>
              <a:t>Does the regulated environment set the legal standard for an unregulated environment?</a:t>
            </a:r>
          </a:p>
          <a:p>
            <a:pPr lvl="1"/>
            <a:r>
              <a:rPr lang="en-US" dirty="0" smtClean="0"/>
              <a:t>Contributory Negligence</a:t>
            </a:r>
          </a:p>
          <a:p>
            <a:pPr lvl="2"/>
            <a:r>
              <a:rPr lang="en-US" dirty="0" smtClean="0"/>
              <a:t>North Carolina follows a strict contributory negligence standard:  if you contribute to own injury, other party is not liable</a:t>
            </a:r>
          </a:p>
          <a:p>
            <a:pPr lvl="1"/>
            <a:r>
              <a:rPr lang="en-US" dirty="0" smtClean="0"/>
              <a:t>Assumption of the Risk</a:t>
            </a:r>
          </a:p>
          <a:p>
            <a:pPr lvl="2"/>
            <a:r>
              <a:rPr lang="en-US" dirty="0" smtClean="0"/>
              <a:t>Available as a defense in a contractual relationship</a:t>
            </a:r>
          </a:p>
          <a:p>
            <a:pPr lvl="2"/>
            <a:r>
              <a:rPr lang="en-US" dirty="0" smtClean="0"/>
              <a:t>Liability waiver in “</a:t>
            </a:r>
            <a:r>
              <a:rPr lang="en-US" dirty="0" err="1" smtClean="0"/>
              <a:t>agister</a:t>
            </a:r>
            <a:r>
              <a:rPr lang="en-US" dirty="0" smtClean="0"/>
              <a:t> agreement”</a:t>
            </a:r>
          </a:p>
          <a:p>
            <a:pPr lvl="1"/>
            <a:r>
              <a:rPr lang="en-US" dirty="0" smtClean="0"/>
              <a:t>Negligence per se? (no regulation to violate)</a:t>
            </a:r>
          </a:p>
          <a:p>
            <a:r>
              <a:rPr lang="en-US" dirty="0" smtClean="0"/>
              <a:t>As a co-owner, can </a:t>
            </a:r>
            <a:r>
              <a:rPr lang="en-US" b="1" i="1" dirty="0" smtClean="0"/>
              <a:t>you</a:t>
            </a:r>
            <a:r>
              <a:rPr lang="en-US" dirty="0" smtClean="0"/>
              <a:t> be held liable for another co-owner injury?</a:t>
            </a:r>
          </a:p>
          <a:p>
            <a:pPr lvl="1"/>
            <a:r>
              <a:rPr lang="en-US" dirty="0" smtClean="0"/>
              <a:t>You can be sued (costs of defending without insurance)</a:t>
            </a:r>
          </a:p>
          <a:p>
            <a:pPr lvl="1"/>
            <a:r>
              <a:rPr lang="en-US" dirty="0" smtClean="0"/>
              <a:t>Evidence of participation in a scheme that produced injury?</a:t>
            </a:r>
          </a:p>
          <a:p>
            <a:pPr lvl="1"/>
            <a:endParaRPr lang="en-US" dirty="0" smtClean="0"/>
          </a:p>
          <a:p>
            <a:pPr lvl="1"/>
            <a:endParaRPr lang="en-US" dirty="0"/>
          </a:p>
        </p:txBody>
      </p:sp>
    </p:spTree>
    <p:extLst>
      <p:ext uri="{BB962C8B-B14F-4D97-AF65-F5344CB8AC3E}">
        <p14:creationId xmlns:p14="http://schemas.microsoft.com/office/powerpoint/2010/main" val="722569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5153"/>
            <a:ext cx="8229600" cy="1068387"/>
          </a:xfrm>
        </p:spPr>
        <p:txBody>
          <a:bodyPr/>
          <a:lstStyle/>
          <a:p>
            <a:r>
              <a:rPr lang="en-US" dirty="0" smtClean="0"/>
              <a:t>Assumption of </a:t>
            </a:r>
            <a:r>
              <a:rPr lang="en-US" smtClean="0"/>
              <a:t>the Risk</a:t>
            </a:r>
            <a:endParaRPr lang="en-US" dirty="0"/>
          </a:p>
        </p:txBody>
      </p:sp>
      <p:sp>
        <p:nvSpPr>
          <p:cNvPr id="3" name="Content Placeholder 2"/>
          <p:cNvSpPr>
            <a:spLocks noGrp="1"/>
          </p:cNvSpPr>
          <p:nvPr>
            <p:ph idx="1"/>
          </p:nvPr>
        </p:nvSpPr>
        <p:spPr>
          <a:xfrm>
            <a:off x="457200" y="1653540"/>
            <a:ext cx="8229600" cy="4665980"/>
          </a:xfrm>
        </p:spPr>
        <p:txBody>
          <a:bodyPr>
            <a:normAutofit fontScale="70000" lnSpcReduction="20000"/>
          </a:bodyPr>
          <a:lstStyle/>
          <a:p>
            <a:pPr marL="0" indent="0">
              <a:buNone/>
            </a:pPr>
            <a:r>
              <a:rPr lang="en-US" b="1" u="sng" dirty="0"/>
              <a:t>ASSUMPTION OF RISK</a:t>
            </a:r>
            <a:r>
              <a:rPr lang="en-US" dirty="0"/>
              <a:t>:  While there may be possible </a:t>
            </a:r>
            <a:r>
              <a:rPr lang="en-US" b="1" dirty="0">
                <a:solidFill>
                  <a:srgbClr val="00B050"/>
                </a:solidFill>
              </a:rPr>
              <a:t>health benefits </a:t>
            </a:r>
            <a:r>
              <a:rPr lang="en-US" dirty="0"/>
              <a:t>associated with consuming </a:t>
            </a:r>
            <a:r>
              <a:rPr lang="en-US" b="1" dirty="0">
                <a:solidFill>
                  <a:srgbClr val="00B050"/>
                </a:solidFill>
              </a:rPr>
              <a:t>pure, clean</a:t>
            </a:r>
            <a:r>
              <a:rPr lang="en-US" dirty="0"/>
              <a:t>, raw milk from healthy grass fed animals, I acknowledge that the FDA has concluded that the risks associated with the consumption of raw milk outweigh any possible health benefits that may arise from consuming raw milk.</a:t>
            </a:r>
            <a:r>
              <a:rPr lang="en-US" baseline="30000" dirty="0"/>
              <a:t>4</a:t>
            </a:r>
            <a:r>
              <a:rPr lang="en-US" dirty="0"/>
              <a:t>  The consumption of raw milk or raw milk products may have inherent risks and dangers as well as risks that may be individual in nature, and may put me and members of my family in my household at risk of </a:t>
            </a:r>
            <a:r>
              <a:rPr lang="en-US" b="1" dirty="0">
                <a:solidFill>
                  <a:srgbClr val="00B050"/>
                </a:solidFill>
              </a:rPr>
              <a:t>SERIOUS FOODBORNE ILLNESS, DISEASE, INFIRMITY or EVEN DEATH from pathogenic bacteria such as Salmonella, E coli O157:H7; Listeria, Campylobacter and Brucella.</a:t>
            </a:r>
            <a:r>
              <a:rPr lang="en-US" dirty="0"/>
              <a:t>  Illnesses caused by such pathogens may manifest symptoms including but not limited to diarrhea, abdominal cramps, body ache, vomiting, fever, headache, nausea, and dehydration and such illnesses can be especially severe for pregnant women, the elderly, infants, young children and people with weakened immune systems.  I hereby certify that I understand the possible health risks that may be associated with the consumption of raw milk and raw milk products.  In consideration of being allowed to purchase raw milk or raw milk products from Redmond or Real Foods, I ASSUME ALL RISKS AND RESPONSIBILITY FOR ANY ILLNESS, DISEASE, INFIRMITY, HEALTH AILMENT, OR EVEN DEATH, OF MYSELF AND ANY FAMILY MEMBERS IN MY HOUSEHOLD ASSOCIATED WITH THE CONSUMPTION OF RAW MILK OR RAW MILK KPRODUCTS I OR ANYONE FROM MY HOUSEHOLD MAY PURCHASE FROM REDMOND OR REAL FOODS.</a:t>
            </a:r>
          </a:p>
        </p:txBody>
      </p:sp>
    </p:spTree>
    <p:extLst>
      <p:ext uri="{BB962C8B-B14F-4D97-AF65-F5344CB8AC3E}">
        <p14:creationId xmlns:p14="http://schemas.microsoft.com/office/powerpoint/2010/main" val="9621933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7553"/>
            <a:ext cx="8229600" cy="1068387"/>
          </a:xfrm>
        </p:spPr>
        <p:txBody>
          <a:bodyPr/>
          <a:lstStyle/>
          <a:p>
            <a:r>
              <a:rPr lang="en-US" dirty="0" smtClean="0"/>
              <a:t>Other Issues</a:t>
            </a:r>
            <a:endParaRPr lang="en-US" dirty="0"/>
          </a:p>
        </p:txBody>
      </p:sp>
      <p:sp>
        <p:nvSpPr>
          <p:cNvPr id="3" name="Content Placeholder 2"/>
          <p:cNvSpPr>
            <a:spLocks noGrp="1"/>
          </p:cNvSpPr>
          <p:nvPr>
            <p:ph idx="1"/>
          </p:nvPr>
        </p:nvSpPr>
        <p:spPr>
          <a:xfrm>
            <a:off x="457200" y="2164080"/>
            <a:ext cx="8229600" cy="3962083"/>
          </a:xfrm>
        </p:spPr>
        <p:txBody>
          <a:bodyPr/>
          <a:lstStyle/>
          <a:p>
            <a:r>
              <a:rPr lang="en-US" dirty="0" smtClean="0"/>
              <a:t>Danger to Existing Grade A cooperative contracts?</a:t>
            </a:r>
          </a:p>
          <a:p>
            <a:r>
              <a:rPr lang="en-US" dirty="0" smtClean="0"/>
              <a:t>If Coop contract is not full output requirement contract, can producer/</a:t>
            </a:r>
            <a:r>
              <a:rPr lang="en-US" dirty="0" err="1" smtClean="0"/>
              <a:t>agister</a:t>
            </a:r>
            <a:r>
              <a:rPr lang="en-US" dirty="0" smtClean="0"/>
              <a:t> pull milk from the same tank?</a:t>
            </a:r>
          </a:p>
          <a:p>
            <a:pPr lvl="1"/>
            <a:r>
              <a:rPr lang="en-US" dirty="0" smtClean="0"/>
              <a:t>Does the producer need a second tank?</a:t>
            </a:r>
          </a:p>
          <a:p>
            <a:r>
              <a:rPr lang="en-US" dirty="0" smtClean="0"/>
              <a:t>How does producer track the output from single cow or goat or sheep?</a:t>
            </a:r>
          </a:p>
          <a:p>
            <a:pPr lvl="1"/>
            <a:r>
              <a:rPr lang="en-US" dirty="0" smtClean="0"/>
              <a:t>Record-keeping as </a:t>
            </a:r>
            <a:r>
              <a:rPr lang="en-US" b="1" dirty="0" smtClean="0"/>
              <a:t>evidence of ownership</a:t>
            </a:r>
            <a:endParaRPr lang="en-US" b="1" dirty="0"/>
          </a:p>
        </p:txBody>
      </p:sp>
    </p:spTree>
    <p:extLst>
      <p:ext uri="{BB962C8B-B14F-4D97-AF65-F5344CB8AC3E}">
        <p14:creationId xmlns:p14="http://schemas.microsoft.com/office/powerpoint/2010/main" val="96769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7393"/>
            <a:ext cx="8229600" cy="1068387"/>
          </a:xfrm>
        </p:spPr>
        <p:txBody>
          <a:bodyPr/>
          <a:lstStyle/>
          <a:p>
            <a:r>
              <a:rPr lang="en-US" dirty="0" smtClean="0"/>
              <a:t>THANKS FOR INVITING ME!</a:t>
            </a:r>
            <a:endParaRPr lang="en-US" dirty="0"/>
          </a:p>
        </p:txBody>
      </p:sp>
      <p:sp>
        <p:nvSpPr>
          <p:cNvPr id="3" name="Content Placeholder 2"/>
          <p:cNvSpPr>
            <a:spLocks noGrp="1"/>
          </p:cNvSpPr>
          <p:nvPr>
            <p:ph idx="1"/>
          </p:nvPr>
        </p:nvSpPr>
        <p:spPr>
          <a:xfrm>
            <a:off x="457200" y="1910080"/>
            <a:ext cx="8229600" cy="4318000"/>
          </a:xfrm>
        </p:spPr>
        <p:txBody>
          <a:bodyPr/>
          <a:lstStyle/>
          <a:p>
            <a:pPr marL="0" indent="0" algn="r">
              <a:buNone/>
            </a:pPr>
            <a:r>
              <a:rPr lang="en-US" dirty="0" smtClean="0"/>
              <a:t>Robert “Andrew” Branan</a:t>
            </a:r>
          </a:p>
          <a:p>
            <a:pPr marL="0" indent="0" algn="r">
              <a:buNone/>
            </a:pPr>
            <a:r>
              <a:rPr lang="en-US" dirty="0" smtClean="0"/>
              <a:t>Assistant Extension Professor</a:t>
            </a:r>
          </a:p>
          <a:p>
            <a:pPr marL="0" indent="0" algn="r">
              <a:buNone/>
            </a:pPr>
            <a:r>
              <a:rPr lang="en-US" dirty="0" smtClean="0"/>
              <a:t>Department of Agriculture and Resource Economics</a:t>
            </a:r>
          </a:p>
          <a:p>
            <a:pPr marL="0" indent="0" algn="r">
              <a:buNone/>
            </a:pPr>
            <a:r>
              <a:rPr lang="en-US" dirty="0" smtClean="0"/>
              <a:t>North Carolina State University</a:t>
            </a:r>
          </a:p>
          <a:p>
            <a:pPr marL="0" indent="0" algn="r">
              <a:buNone/>
            </a:pPr>
            <a:r>
              <a:rPr lang="en-US" dirty="0"/>
              <a:t>Campus Box 8109</a:t>
            </a:r>
          </a:p>
          <a:p>
            <a:pPr marL="0" indent="0" algn="r">
              <a:buNone/>
            </a:pPr>
            <a:r>
              <a:rPr lang="en-US" dirty="0"/>
              <a:t>4336 Nelson Hall</a:t>
            </a:r>
          </a:p>
          <a:p>
            <a:pPr marL="0" indent="0" algn="r">
              <a:buNone/>
            </a:pPr>
            <a:r>
              <a:rPr lang="en-US" dirty="0"/>
              <a:t>Raleigh, NC </a:t>
            </a:r>
            <a:r>
              <a:rPr lang="en-US" dirty="0" smtClean="0"/>
              <a:t>27695</a:t>
            </a:r>
          </a:p>
          <a:p>
            <a:pPr marL="0" indent="0" algn="r">
              <a:buNone/>
            </a:pPr>
            <a:r>
              <a:rPr lang="en-US" dirty="0" smtClean="0">
                <a:hlinkClick r:id="rId2"/>
              </a:rPr>
              <a:t>rabrana2@ncsu.edu</a:t>
            </a:r>
            <a:endParaRPr lang="en-US" dirty="0" smtClean="0"/>
          </a:p>
          <a:p>
            <a:pPr marL="0" indent="0" algn="r">
              <a:buNone/>
            </a:pPr>
            <a:r>
              <a:rPr lang="en-US" dirty="0" smtClean="0"/>
              <a:t>919 515 4670</a:t>
            </a:r>
            <a:endParaRPr lang="en-US" dirty="0"/>
          </a:p>
          <a:p>
            <a:pPr marL="0" indent="0" algn="r">
              <a:buNone/>
            </a:pPr>
            <a:endParaRPr lang="en-US" dirty="0"/>
          </a:p>
        </p:txBody>
      </p:sp>
    </p:spTree>
    <p:extLst>
      <p:ext uri="{BB962C8B-B14F-4D97-AF65-F5344CB8AC3E}">
        <p14:creationId xmlns:p14="http://schemas.microsoft.com/office/powerpoint/2010/main" val="197296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66433"/>
            <a:ext cx="8229600" cy="1068387"/>
          </a:xfrm>
        </p:spPr>
        <p:txBody>
          <a:bodyPr/>
          <a:lstStyle/>
          <a:p>
            <a:r>
              <a:rPr lang="en-US" dirty="0" smtClean="0"/>
              <a:t>Farm Act of 2018</a:t>
            </a:r>
            <a:endParaRPr lang="en-US" dirty="0"/>
          </a:p>
        </p:txBody>
      </p:sp>
      <p:sp>
        <p:nvSpPr>
          <p:cNvPr id="3" name="Content Placeholder 2"/>
          <p:cNvSpPr>
            <a:spLocks noGrp="1"/>
          </p:cNvSpPr>
          <p:nvPr>
            <p:ph idx="1"/>
          </p:nvPr>
        </p:nvSpPr>
        <p:spPr>
          <a:xfrm>
            <a:off x="457200" y="1968500"/>
            <a:ext cx="8229600" cy="4157663"/>
          </a:xfrm>
        </p:spPr>
        <p:txBody>
          <a:bodyPr/>
          <a:lstStyle/>
          <a:p>
            <a:r>
              <a:rPr lang="en-US" dirty="0" smtClean="0"/>
              <a:t>Legislative response to Smithfield swine nuisance lawsuits</a:t>
            </a:r>
          </a:p>
          <a:p>
            <a:r>
              <a:rPr lang="en-US" dirty="0" smtClean="0"/>
              <a:t>Placed further restrictions on a person’s ability to sue a neighboring farmer for nuisance</a:t>
            </a:r>
          </a:p>
          <a:p>
            <a:pPr lvl="1"/>
            <a:r>
              <a:rPr lang="en-US" dirty="0" smtClean="0"/>
              <a:t>Changes to Right to Farm Act, limiting proximity and statute of limitations</a:t>
            </a:r>
          </a:p>
          <a:p>
            <a:r>
              <a:rPr lang="en-US" dirty="0" smtClean="0"/>
              <a:t>Voluntary Ag District requirement of “proximity notice” to certain farms</a:t>
            </a:r>
          </a:p>
          <a:p>
            <a:r>
              <a:rPr lang="en-US" b="1" dirty="0" smtClean="0"/>
              <a:t>Exemption of distribution of “raw milk” from definition of a “sale”</a:t>
            </a:r>
            <a:endParaRPr lang="en-US" b="1" dirty="0"/>
          </a:p>
        </p:txBody>
      </p:sp>
    </p:spTree>
    <p:extLst>
      <p:ext uri="{BB962C8B-B14F-4D97-AF65-F5344CB8AC3E}">
        <p14:creationId xmlns:p14="http://schemas.microsoft.com/office/powerpoint/2010/main" val="1098909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5473"/>
            <a:ext cx="8229600" cy="1068387"/>
          </a:xfrm>
        </p:spPr>
        <p:txBody>
          <a:bodyPr/>
          <a:lstStyle/>
          <a:p>
            <a:r>
              <a:rPr lang="en-US" dirty="0" smtClean="0"/>
              <a:t>Changes to NCGS §106-266.35</a:t>
            </a:r>
            <a:endParaRPr lang="en-US" dirty="0"/>
          </a:p>
        </p:txBody>
      </p:sp>
      <p:sp>
        <p:nvSpPr>
          <p:cNvPr id="3" name="Content Placeholder 2"/>
          <p:cNvSpPr>
            <a:spLocks noGrp="1"/>
          </p:cNvSpPr>
          <p:nvPr>
            <p:ph idx="1"/>
          </p:nvPr>
        </p:nvSpPr>
        <p:spPr>
          <a:xfrm>
            <a:off x="457200" y="1673860"/>
            <a:ext cx="8229600" cy="4909820"/>
          </a:xfrm>
        </p:spPr>
        <p:txBody>
          <a:bodyPr>
            <a:normAutofit fontScale="55000" lnSpcReduction="20000"/>
          </a:bodyPr>
          <a:lstStyle/>
          <a:p>
            <a:pPr marL="0" indent="0">
              <a:buNone/>
            </a:pPr>
            <a:r>
              <a:rPr lang="en-US" b="1" dirty="0"/>
              <a:t>ALLOW THE DISPENSING OF RAW MILK AND RAW MILK PRODUCTS TO INDEPENDENT OR PARTIAL OWNERS OF LACTATING ANIMALS FOR PERSONAL USE OR CONSUMPTION </a:t>
            </a:r>
            <a:endParaRPr lang="en-US" dirty="0"/>
          </a:p>
          <a:p>
            <a:pPr marL="0" indent="0">
              <a:buNone/>
            </a:pPr>
            <a:r>
              <a:rPr lang="en-US" b="1" dirty="0"/>
              <a:t>SECTION 15.2.(a) </a:t>
            </a:r>
            <a:r>
              <a:rPr lang="en-US" dirty="0"/>
              <a:t>G.S. 106-266.35 reads as rewritten: </a:t>
            </a:r>
          </a:p>
          <a:p>
            <a:pPr marL="0" indent="0">
              <a:buNone/>
            </a:pPr>
            <a:r>
              <a:rPr lang="en-US" dirty="0"/>
              <a:t>"</a:t>
            </a:r>
            <a:r>
              <a:rPr lang="en-US" b="1" dirty="0"/>
              <a:t>§ 106-266.35. Sale or dispensing of milk. </a:t>
            </a:r>
            <a:endParaRPr lang="en-US" dirty="0"/>
          </a:p>
          <a:p>
            <a:pPr marL="0" indent="0">
              <a:buNone/>
            </a:pPr>
            <a:r>
              <a:rPr lang="en-US" dirty="0"/>
              <a:t>(a) Except as provided in subsection (d) of this section: </a:t>
            </a:r>
          </a:p>
          <a:p>
            <a:pPr marL="0" indent="0">
              <a:buNone/>
            </a:pPr>
            <a:r>
              <a:rPr lang="en-US" dirty="0"/>
              <a:t>(1) Only milk that is Grade "A" pasteurized milk may be sold or dispensed directly to consumers for human consumption. </a:t>
            </a:r>
          </a:p>
          <a:p>
            <a:pPr marL="0" indent="0">
              <a:buNone/>
            </a:pPr>
            <a:r>
              <a:rPr lang="en-US" dirty="0"/>
              <a:t>(2) Raw milk and raw milk products shall be sold or dispensed only to a permitted milk hauler or to a processing facility at which the processing of milk is permitted, graded, or regulated by a local, State, or federal agency. </a:t>
            </a:r>
          </a:p>
          <a:p>
            <a:pPr marL="0" indent="0">
              <a:buNone/>
            </a:pPr>
            <a:r>
              <a:rPr lang="en-US" dirty="0"/>
              <a:t>(b) The Board of Agriculture may adopt rules to provide exceptions for dispensing raw milk and raw milk products for nonhuman consumption. Any raw milk or raw milk product dispensed as animal feed shall include on its label the statement "NOT FOR HUMAN CONSUMPTION" in letters at least one-half inch in height. Any raw milk or raw milk product dispensed as animal feed shall also include on its label the statement "IT IS NOT LEGAL TO SELL RAW MILK FOR HUMAN CONSUMPTION IN NORTH CAROLINA." </a:t>
            </a:r>
            <a:r>
              <a:rPr lang="en-US" strike="sngStrike" dirty="0">
                <a:solidFill>
                  <a:srgbClr val="C70000"/>
                </a:solidFill>
              </a:rPr>
              <a:t>"</a:t>
            </a:r>
            <a:r>
              <a:rPr lang="en-US" strike="sngStrike" dirty="0" smtClean="0">
                <a:solidFill>
                  <a:srgbClr val="C70000"/>
                </a:solidFill>
              </a:rPr>
              <a:t>Sale” </a:t>
            </a:r>
            <a:r>
              <a:rPr lang="en-US" b="1" dirty="0" smtClean="0">
                <a:solidFill>
                  <a:srgbClr val="00B050"/>
                </a:solidFill>
              </a:rPr>
              <a:t>This labeling </a:t>
            </a:r>
            <a:r>
              <a:rPr lang="en-US" b="1" dirty="0">
                <a:solidFill>
                  <a:srgbClr val="00B050"/>
                </a:solidFill>
              </a:rPr>
              <a:t>requirement does not apply to raw milk or raw milk products dispensed for personal use or consumption to the independent or partial owner of a cow, goat, or other lactating animal.</a:t>
            </a:r>
            <a:r>
              <a:rPr lang="en-US" dirty="0"/>
              <a:t> </a:t>
            </a:r>
          </a:p>
          <a:p>
            <a:pPr marL="0" indent="0">
              <a:buNone/>
            </a:pPr>
            <a:r>
              <a:rPr lang="en-US" b="1" dirty="0">
                <a:solidFill>
                  <a:srgbClr val="00B050"/>
                </a:solidFill>
              </a:rPr>
              <a:t>(c) As used in this section, the term "sale" </a:t>
            </a:r>
            <a:r>
              <a:rPr lang="en-US" dirty="0"/>
              <a:t>or "sold" </a:t>
            </a:r>
            <a:r>
              <a:rPr lang="en-US" strike="sngStrike" dirty="0">
                <a:solidFill>
                  <a:srgbClr val="FF0000"/>
                </a:solidFill>
              </a:rPr>
              <a:t>shall </a:t>
            </a:r>
            <a:r>
              <a:rPr lang="en-US" strike="sngStrike" dirty="0" smtClean="0">
                <a:solidFill>
                  <a:srgbClr val="FF0000"/>
                </a:solidFill>
              </a:rPr>
              <a:t>mean </a:t>
            </a:r>
            <a:r>
              <a:rPr lang="en-US" b="1" dirty="0" smtClean="0">
                <a:solidFill>
                  <a:srgbClr val="00B050"/>
                </a:solidFill>
              </a:rPr>
              <a:t>means</a:t>
            </a:r>
            <a:r>
              <a:rPr lang="en-US" dirty="0" smtClean="0"/>
              <a:t> </a:t>
            </a:r>
            <a:r>
              <a:rPr lang="en-US" dirty="0"/>
              <a:t>any transaction that involves the transfer or dispensing of milk and milk products or the right to acquire milk and milk products through barter or contractual arrangement or in exchange for any other form of </a:t>
            </a:r>
            <a:r>
              <a:rPr lang="en-US" strike="sngStrike" dirty="0">
                <a:solidFill>
                  <a:srgbClr val="FF0000"/>
                </a:solidFill>
              </a:rPr>
              <a:t>compensation including, but not limited to, the sale of shares or interest in a cow, goat, or other lactating animal or </a:t>
            </a:r>
            <a:r>
              <a:rPr lang="en-US" strike="sngStrike" dirty="0" smtClean="0">
                <a:solidFill>
                  <a:srgbClr val="FF0000"/>
                </a:solidFill>
              </a:rPr>
              <a:t>herd</a:t>
            </a:r>
            <a:r>
              <a:rPr lang="en-US" dirty="0"/>
              <a:t> </a:t>
            </a:r>
            <a:r>
              <a:rPr lang="en-US" b="1" dirty="0" smtClean="0">
                <a:solidFill>
                  <a:srgbClr val="00B050"/>
                </a:solidFill>
              </a:rPr>
              <a:t>compensation</a:t>
            </a:r>
            <a:r>
              <a:rPr lang="en-US" b="1" dirty="0">
                <a:solidFill>
                  <a:srgbClr val="00B050"/>
                </a:solidFill>
              </a:rPr>
              <a:t>. The term "sale" or "sold" does not include the transfer or dispensing of raw milk or raw milk products to, or the right to acquire raw milk or raw milk products by, the independent or partial owner of a cow, goat, or other lactating animal.</a:t>
            </a:r>
            <a:r>
              <a:rPr lang="en-US" dirty="0"/>
              <a:t> </a:t>
            </a:r>
          </a:p>
          <a:p>
            <a:pPr marL="0" indent="0">
              <a:buNone/>
            </a:pPr>
            <a:r>
              <a:rPr lang="en-US" b="1" dirty="0">
                <a:solidFill>
                  <a:srgbClr val="00B050"/>
                </a:solidFill>
              </a:rPr>
              <a:t>(d) Nothing in this section shall prohibit the dispensing of raw milk or raw milk products for personal use or consumption to, or the acquisition of raw milk or raw milk products for personal use or consumption by, an independent or partial owner of a cow, goat, or other lactating animal."</a:t>
            </a:r>
            <a:r>
              <a:rPr lang="en-US" dirty="0"/>
              <a:t> </a:t>
            </a:r>
          </a:p>
          <a:p>
            <a:pPr marL="0" indent="0">
              <a:buNone/>
            </a:pPr>
            <a:endParaRPr lang="en-US" dirty="0"/>
          </a:p>
        </p:txBody>
      </p:sp>
    </p:spTree>
    <p:extLst>
      <p:ext uri="{BB962C8B-B14F-4D97-AF65-F5344CB8AC3E}">
        <p14:creationId xmlns:p14="http://schemas.microsoft.com/office/powerpoint/2010/main" val="625554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15633"/>
            <a:ext cx="8229600" cy="1068387"/>
          </a:xfrm>
        </p:spPr>
        <p:txBody>
          <a:bodyPr/>
          <a:lstStyle/>
          <a:p>
            <a:r>
              <a:rPr lang="en-US" dirty="0" smtClean="0"/>
              <a:t>The Effect:  Removal of regulatory jurisdiction of NCDA&amp;CS</a:t>
            </a:r>
            <a:endParaRPr lang="en-US" dirty="0"/>
          </a:p>
        </p:txBody>
      </p:sp>
      <p:sp>
        <p:nvSpPr>
          <p:cNvPr id="3" name="Content Placeholder 2"/>
          <p:cNvSpPr>
            <a:spLocks noGrp="1"/>
          </p:cNvSpPr>
          <p:nvPr>
            <p:ph idx="1"/>
          </p:nvPr>
        </p:nvSpPr>
        <p:spPr>
          <a:xfrm>
            <a:off x="457200" y="1930400"/>
            <a:ext cx="8229600" cy="4531360"/>
          </a:xfrm>
        </p:spPr>
        <p:txBody>
          <a:bodyPr>
            <a:normAutofit fontScale="92500"/>
          </a:bodyPr>
          <a:lstStyle/>
          <a:p>
            <a:r>
              <a:rPr lang="en-US" dirty="0" smtClean="0"/>
              <a:t>Milk distribution regulated by state regulation</a:t>
            </a:r>
          </a:p>
          <a:p>
            <a:pPr lvl="1"/>
            <a:r>
              <a:rPr lang="en-US" dirty="0" smtClean="0"/>
              <a:t>Only Grade A (“pasteurized”) milk may be </a:t>
            </a:r>
            <a:r>
              <a:rPr lang="en-US" b="1" dirty="0" smtClean="0"/>
              <a:t>sold</a:t>
            </a:r>
            <a:r>
              <a:rPr lang="en-US" dirty="0" smtClean="0"/>
              <a:t> to humans</a:t>
            </a:r>
          </a:p>
          <a:p>
            <a:pPr lvl="1"/>
            <a:r>
              <a:rPr lang="en-US" dirty="0" smtClean="0"/>
              <a:t>Must be only be dispensed to permitted milk hauler or regulated (permitted and graded) milk processor (on farm or off-farm)</a:t>
            </a:r>
          </a:p>
          <a:p>
            <a:r>
              <a:rPr lang="en-US" dirty="0" smtClean="0"/>
              <a:t>All other milk must be sold for non-human consumption and conspicuously labeled as such</a:t>
            </a:r>
          </a:p>
          <a:p>
            <a:pPr lvl="1"/>
            <a:r>
              <a:rPr lang="en-US" dirty="0" smtClean="0"/>
              <a:t>Includes dispensation when no money changes hands</a:t>
            </a:r>
          </a:p>
          <a:p>
            <a:pPr lvl="1"/>
            <a:r>
              <a:rPr lang="en-US" dirty="0" smtClean="0"/>
              <a:t>EXCEPT:  milk distributed to owner of the animal</a:t>
            </a:r>
          </a:p>
          <a:p>
            <a:pPr lvl="1"/>
            <a:r>
              <a:rPr lang="en-US" dirty="0" smtClean="0"/>
              <a:t>No longer a “sale”, no longer subject regulation as a sale</a:t>
            </a:r>
            <a:endParaRPr lang="en-US" dirty="0"/>
          </a:p>
        </p:txBody>
      </p:sp>
    </p:spTree>
    <p:extLst>
      <p:ext uri="{BB962C8B-B14F-4D97-AF65-F5344CB8AC3E}">
        <p14:creationId xmlns:p14="http://schemas.microsoft.com/office/powerpoint/2010/main" val="1784255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5953"/>
            <a:ext cx="8229600" cy="1068387"/>
          </a:xfrm>
        </p:spPr>
        <p:txBody>
          <a:bodyPr/>
          <a:lstStyle/>
          <a:p>
            <a:r>
              <a:rPr lang="en-US" dirty="0" smtClean="0"/>
              <a:t>NCDA&amp;CS Response</a:t>
            </a:r>
            <a:endParaRPr lang="en-US" dirty="0"/>
          </a:p>
        </p:txBody>
      </p:sp>
      <p:sp>
        <p:nvSpPr>
          <p:cNvPr id="3" name="Content Placeholder 2"/>
          <p:cNvSpPr>
            <a:spLocks noGrp="1"/>
          </p:cNvSpPr>
          <p:nvPr>
            <p:ph idx="1"/>
          </p:nvPr>
        </p:nvSpPr>
        <p:spPr>
          <a:xfrm>
            <a:off x="457200" y="1816100"/>
            <a:ext cx="8229600" cy="4686300"/>
          </a:xfrm>
        </p:spPr>
        <p:txBody>
          <a:bodyPr>
            <a:normAutofit fontScale="92500" lnSpcReduction="20000"/>
          </a:bodyPr>
          <a:lstStyle/>
          <a:p>
            <a:r>
              <a:rPr lang="en-US" b="1" dirty="0"/>
              <a:t>“Not a sale, not within our jurisdiction to regulate</a:t>
            </a:r>
            <a:r>
              <a:rPr lang="en-US" b="1" dirty="0" smtClean="0"/>
              <a:t>”</a:t>
            </a:r>
            <a:r>
              <a:rPr lang="en-US" dirty="0" smtClean="0"/>
              <a:t> (phone call with regulator)</a:t>
            </a:r>
            <a:endParaRPr lang="en-US" dirty="0"/>
          </a:p>
          <a:p>
            <a:pPr lvl="1"/>
            <a:r>
              <a:rPr lang="en-US" dirty="0"/>
              <a:t>Legal concept that the executive may only make regulatory law if statute authorizes it to do so</a:t>
            </a:r>
          </a:p>
          <a:p>
            <a:r>
              <a:rPr lang="en-US" dirty="0"/>
              <a:t>Issued policy statement</a:t>
            </a:r>
          </a:p>
          <a:p>
            <a:pPr lvl="1"/>
            <a:r>
              <a:rPr lang="en-US" dirty="0"/>
              <a:t>Reminder of documented risks of raw milk consumption (CDC reports on Salmonella, Listeria and E. coli.)</a:t>
            </a:r>
          </a:p>
          <a:p>
            <a:pPr lvl="1"/>
            <a:r>
              <a:rPr lang="en-US" dirty="0"/>
              <a:t>“NCDA&amp;CS </a:t>
            </a:r>
            <a:r>
              <a:rPr lang="en-US" b="1" dirty="0"/>
              <a:t>has no authority or regulatory oversight </a:t>
            </a:r>
            <a:r>
              <a:rPr lang="en-US" dirty="0"/>
              <a:t>over the dispensing of raw milk under a legal “cow or herd share” program.”   </a:t>
            </a:r>
          </a:p>
          <a:p>
            <a:pPr lvl="1"/>
            <a:r>
              <a:rPr lang="en-US" dirty="0"/>
              <a:t>NCDA&amp;CS </a:t>
            </a:r>
            <a:r>
              <a:rPr lang="en-US" b="1" dirty="0"/>
              <a:t>will continue to investigate any allegations of foodborne illness</a:t>
            </a:r>
            <a:r>
              <a:rPr lang="en-US" dirty="0"/>
              <a:t> with our partners at Public Health. </a:t>
            </a:r>
          </a:p>
          <a:p>
            <a:r>
              <a:rPr lang="en-US" dirty="0"/>
              <a:t>Anecdotally:  NCDA&amp;CS will provide </a:t>
            </a:r>
            <a:r>
              <a:rPr lang="en-US" b="1" dirty="0"/>
              <a:t>not testing</a:t>
            </a:r>
            <a:r>
              <a:rPr lang="en-US" dirty="0"/>
              <a:t> of raw milk planned for distribution under “cow share” arrangement</a:t>
            </a:r>
          </a:p>
        </p:txBody>
      </p:sp>
    </p:spTree>
    <p:extLst>
      <p:ext uri="{BB962C8B-B14F-4D97-AF65-F5344CB8AC3E}">
        <p14:creationId xmlns:p14="http://schemas.microsoft.com/office/powerpoint/2010/main" val="596669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6273"/>
            <a:ext cx="8229600" cy="1068387"/>
          </a:xfrm>
        </p:spPr>
        <p:txBody>
          <a:bodyPr/>
          <a:lstStyle/>
          <a:p>
            <a:r>
              <a:rPr lang="en-US" dirty="0" smtClean="0"/>
              <a:t>Federal Regulation of Raw Milk</a:t>
            </a:r>
            <a:endParaRPr lang="en-US" dirty="0"/>
          </a:p>
        </p:txBody>
      </p:sp>
      <p:sp>
        <p:nvSpPr>
          <p:cNvPr id="3" name="Content Placeholder 2"/>
          <p:cNvSpPr>
            <a:spLocks noGrp="1"/>
          </p:cNvSpPr>
          <p:nvPr>
            <p:ph idx="1"/>
          </p:nvPr>
        </p:nvSpPr>
        <p:spPr>
          <a:xfrm>
            <a:off x="457200" y="1920240"/>
            <a:ext cx="8229600" cy="4205923"/>
          </a:xfrm>
        </p:spPr>
        <p:txBody>
          <a:bodyPr/>
          <a:lstStyle/>
          <a:p>
            <a:r>
              <a:rPr lang="en-US" dirty="0" smtClean="0"/>
              <a:t>Initially, FDA refused to issue regulations concerning ban on raw milk</a:t>
            </a:r>
          </a:p>
          <a:p>
            <a:r>
              <a:rPr lang="en-US" dirty="0" smtClean="0"/>
              <a:t>Ordered by federal court in </a:t>
            </a:r>
            <a:r>
              <a:rPr lang="en-US" i="1" dirty="0" smtClean="0"/>
              <a:t>Public </a:t>
            </a:r>
            <a:r>
              <a:rPr lang="en-US" i="1" dirty="0"/>
              <a:t>Citizen v. Heckler</a:t>
            </a:r>
            <a:r>
              <a:rPr lang="en-US" dirty="0"/>
              <a:t>, 653 </a:t>
            </a:r>
            <a:r>
              <a:rPr lang="en-US" dirty="0" err="1"/>
              <a:t>F.Supp</a:t>
            </a:r>
            <a:r>
              <a:rPr lang="en-US" dirty="0"/>
              <a:t>. 1241, 1241 (1986</a:t>
            </a:r>
            <a:r>
              <a:rPr lang="en-US" dirty="0" smtClean="0"/>
              <a:t>)</a:t>
            </a:r>
          </a:p>
          <a:p>
            <a:pPr lvl="1"/>
            <a:r>
              <a:rPr lang="en-US" dirty="0" smtClean="0"/>
              <a:t>Protect citizens in other states with no influence on other states political or regulatory process</a:t>
            </a:r>
          </a:p>
          <a:p>
            <a:pPr lvl="1"/>
            <a:r>
              <a:rPr lang="en-US" dirty="0" smtClean="0"/>
              <a:t>Court does not order FDA to regulate </a:t>
            </a:r>
            <a:r>
              <a:rPr lang="en-US" i="1" dirty="0" smtClean="0"/>
              <a:t>intrastate</a:t>
            </a:r>
            <a:r>
              <a:rPr lang="en-US" dirty="0" smtClean="0"/>
              <a:t> sale of raw milk</a:t>
            </a:r>
          </a:p>
          <a:p>
            <a:r>
              <a:rPr lang="en-US" dirty="0" smtClean="0"/>
              <a:t>Left to the states to decide whether and how to allow</a:t>
            </a:r>
          </a:p>
        </p:txBody>
      </p:sp>
    </p:spTree>
    <p:extLst>
      <p:ext uri="{BB962C8B-B14F-4D97-AF65-F5344CB8AC3E}">
        <p14:creationId xmlns:p14="http://schemas.microsoft.com/office/powerpoint/2010/main" val="1158272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5793"/>
            <a:ext cx="8229600" cy="1068387"/>
          </a:xfrm>
        </p:spPr>
        <p:txBody>
          <a:bodyPr/>
          <a:lstStyle/>
          <a:p>
            <a:r>
              <a:rPr lang="en-US" dirty="0" smtClean="0"/>
              <a:t>Basic Arrangement:  “</a:t>
            </a:r>
            <a:r>
              <a:rPr lang="en-US" dirty="0" err="1" smtClean="0"/>
              <a:t>Agistment</a:t>
            </a:r>
            <a:r>
              <a:rPr lang="en-US" dirty="0" smtClean="0"/>
              <a:t>”</a:t>
            </a:r>
            <a:endParaRPr lang="en-US" dirty="0"/>
          </a:p>
        </p:txBody>
      </p:sp>
      <p:sp>
        <p:nvSpPr>
          <p:cNvPr id="3" name="Content Placeholder 2"/>
          <p:cNvSpPr>
            <a:spLocks noGrp="1"/>
          </p:cNvSpPr>
          <p:nvPr>
            <p:ph idx="1"/>
          </p:nvPr>
        </p:nvSpPr>
        <p:spPr>
          <a:xfrm>
            <a:off x="457200" y="1798320"/>
            <a:ext cx="8229600" cy="4327843"/>
          </a:xfrm>
        </p:spPr>
        <p:txBody>
          <a:bodyPr/>
          <a:lstStyle/>
          <a:p>
            <a:r>
              <a:rPr lang="en-US" dirty="0" smtClean="0"/>
              <a:t>Cow is now co-owned by one or more parties.  </a:t>
            </a:r>
          </a:p>
          <a:p>
            <a:r>
              <a:rPr lang="en-US" dirty="0" smtClean="0"/>
              <a:t>Unclear whether individual who originally purchased the animal retains an ownership</a:t>
            </a:r>
          </a:p>
          <a:p>
            <a:r>
              <a:rPr lang="en-US" dirty="0" smtClean="0"/>
              <a:t>“Ownership” of a share is evidenced by an “</a:t>
            </a:r>
            <a:r>
              <a:rPr lang="en-US" dirty="0" err="1" smtClean="0"/>
              <a:t>agister</a:t>
            </a:r>
            <a:r>
              <a:rPr lang="en-US" dirty="0" smtClean="0"/>
              <a:t> agreement”</a:t>
            </a:r>
          </a:p>
          <a:p>
            <a:pPr lvl="1"/>
            <a:r>
              <a:rPr lang="en-US" dirty="0" err="1" smtClean="0"/>
              <a:t>Agister</a:t>
            </a:r>
            <a:r>
              <a:rPr lang="en-US" dirty="0" smtClean="0"/>
              <a:t> is a 14</a:t>
            </a:r>
            <a:r>
              <a:rPr lang="en-US" baseline="30000" dirty="0" smtClean="0"/>
              <a:t>th</a:t>
            </a:r>
            <a:r>
              <a:rPr lang="en-US" dirty="0" smtClean="0"/>
              <a:t> century English term for one who takes </a:t>
            </a:r>
            <a:r>
              <a:rPr lang="en-US" dirty="0" err="1" smtClean="0"/>
              <a:t>anothers</a:t>
            </a:r>
            <a:r>
              <a:rPr lang="en-US" dirty="0" smtClean="0"/>
              <a:t> livestock for grazing on crown lands</a:t>
            </a:r>
          </a:p>
          <a:p>
            <a:pPr lvl="1"/>
            <a:r>
              <a:rPr lang="en-US" dirty="0" smtClean="0"/>
              <a:t>Still in modern usage in New Zealand and Western United States</a:t>
            </a:r>
          </a:p>
          <a:p>
            <a:r>
              <a:rPr lang="en-US" dirty="0" err="1" smtClean="0"/>
              <a:t>Agistment</a:t>
            </a:r>
            <a:r>
              <a:rPr lang="en-US" dirty="0" smtClean="0"/>
              <a:t> indicates a </a:t>
            </a:r>
            <a:r>
              <a:rPr lang="en-US" b="1" dirty="0" smtClean="0"/>
              <a:t>fee</a:t>
            </a:r>
            <a:r>
              <a:rPr lang="en-US" dirty="0" smtClean="0"/>
              <a:t> </a:t>
            </a:r>
            <a:r>
              <a:rPr lang="en-US" b="1" dirty="0" smtClean="0"/>
              <a:t>care arrangement </a:t>
            </a:r>
            <a:r>
              <a:rPr lang="en-US" dirty="0" smtClean="0"/>
              <a:t>for the animal that includes distributing its milk product</a:t>
            </a:r>
            <a:endParaRPr lang="en-US" dirty="0"/>
          </a:p>
        </p:txBody>
      </p:sp>
    </p:spTree>
    <p:extLst>
      <p:ext uri="{BB962C8B-B14F-4D97-AF65-F5344CB8AC3E}">
        <p14:creationId xmlns:p14="http://schemas.microsoft.com/office/powerpoint/2010/main" val="288298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6913"/>
            <a:ext cx="8229600" cy="1068387"/>
          </a:xfrm>
        </p:spPr>
        <p:txBody>
          <a:bodyPr/>
          <a:lstStyle/>
          <a:p>
            <a:r>
              <a:rPr lang="en-US" dirty="0" smtClean="0"/>
              <a:t>Treatment in Other States (Virginia)</a:t>
            </a:r>
            <a:endParaRPr lang="en-US" dirty="0"/>
          </a:p>
        </p:txBody>
      </p:sp>
      <p:sp>
        <p:nvSpPr>
          <p:cNvPr id="3" name="Content Placeholder 2"/>
          <p:cNvSpPr>
            <a:spLocks noGrp="1"/>
          </p:cNvSpPr>
          <p:nvPr>
            <p:ph idx="1"/>
          </p:nvPr>
        </p:nvSpPr>
        <p:spPr>
          <a:xfrm>
            <a:off x="457200" y="1765300"/>
            <a:ext cx="8229600" cy="4360863"/>
          </a:xfrm>
        </p:spPr>
        <p:txBody>
          <a:bodyPr/>
          <a:lstStyle/>
          <a:p>
            <a:r>
              <a:rPr lang="tr-TR" i="1" dirty="0" err="1" smtClean="0"/>
              <a:t>Kenley</a:t>
            </a:r>
            <a:r>
              <a:rPr lang="tr-TR" i="1" dirty="0" smtClean="0"/>
              <a:t> </a:t>
            </a:r>
            <a:r>
              <a:rPr lang="tr-TR" i="1" dirty="0"/>
              <a:t>v. </a:t>
            </a:r>
            <a:r>
              <a:rPr lang="tr-TR" i="1" dirty="0" err="1"/>
              <a:t>Solem</a:t>
            </a:r>
            <a:r>
              <a:rPr lang="tr-TR" dirty="0"/>
              <a:t>, 532 </a:t>
            </a:r>
            <a:r>
              <a:rPr lang="tr-TR" dirty="0" err="1"/>
              <a:t>Va</a:t>
            </a:r>
            <a:r>
              <a:rPr lang="tr-TR" dirty="0"/>
              <a:t>. 202, 375 S.E.2d 532 (1989</a:t>
            </a:r>
            <a:r>
              <a:rPr lang="tr-TR" dirty="0" smtClean="0"/>
              <a:t>)</a:t>
            </a:r>
          </a:p>
          <a:p>
            <a:pPr lvl="1"/>
            <a:r>
              <a:rPr lang="tr-TR" dirty="0" smtClean="0"/>
              <a:t>No </a:t>
            </a:r>
            <a:r>
              <a:rPr lang="tr-TR" dirty="0" err="1" smtClean="0"/>
              <a:t>exemption</a:t>
            </a:r>
            <a:endParaRPr lang="tr-TR" dirty="0" smtClean="0"/>
          </a:p>
          <a:p>
            <a:pPr lvl="1"/>
            <a:r>
              <a:rPr lang="tr-TR" dirty="0" err="1" smtClean="0"/>
              <a:t>Farmer</a:t>
            </a:r>
            <a:r>
              <a:rPr lang="tr-TR" dirty="0" smtClean="0"/>
              <a:t> </a:t>
            </a:r>
            <a:r>
              <a:rPr lang="tr-TR" dirty="0" err="1" smtClean="0"/>
              <a:t>buys</a:t>
            </a:r>
            <a:r>
              <a:rPr lang="tr-TR" dirty="0" smtClean="0"/>
              <a:t> </a:t>
            </a:r>
            <a:r>
              <a:rPr lang="tr-TR" b="1" dirty="0" err="1" smtClean="0"/>
              <a:t>goat</a:t>
            </a:r>
            <a:r>
              <a:rPr lang="tr-TR" b="1" dirty="0" smtClean="0"/>
              <a:t> A</a:t>
            </a:r>
            <a:r>
              <a:rPr lang="tr-TR" dirty="0" smtClean="0"/>
              <a:t>, </a:t>
            </a:r>
            <a:r>
              <a:rPr lang="tr-TR" dirty="0" err="1" smtClean="0"/>
              <a:t>sells</a:t>
            </a:r>
            <a:r>
              <a:rPr lang="tr-TR" dirty="0" smtClean="0"/>
              <a:t> </a:t>
            </a:r>
            <a:r>
              <a:rPr lang="tr-TR" dirty="0" err="1" smtClean="0"/>
              <a:t>two</a:t>
            </a:r>
            <a:r>
              <a:rPr lang="tr-TR" dirty="0" smtClean="0"/>
              <a:t> 24% </a:t>
            </a:r>
            <a:r>
              <a:rPr lang="tr-TR" dirty="0" err="1" smtClean="0"/>
              <a:t>shares</a:t>
            </a:r>
            <a:r>
              <a:rPr lang="tr-TR" dirty="0" smtClean="0"/>
              <a:t>, </a:t>
            </a:r>
            <a:r>
              <a:rPr lang="tr-TR" dirty="0" err="1" smtClean="0"/>
              <a:t>keeps</a:t>
            </a:r>
            <a:r>
              <a:rPr lang="tr-TR" dirty="0" smtClean="0"/>
              <a:t> 52% </a:t>
            </a:r>
            <a:r>
              <a:rPr lang="tr-TR" dirty="0" err="1" smtClean="0"/>
              <a:t>ownership</a:t>
            </a:r>
            <a:r>
              <a:rPr lang="tr-TR" dirty="0" smtClean="0"/>
              <a:t> </a:t>
            </a:r>
            <a:r>
              <a:rPr lang="tr-TR" dirty="0" err="1" smtClean="0"/>
              <a:t>share</a:t>
            </a:r>
            <a:r>
              <a:rPr lang="tr-TR" dirty="0" smtClean="0"/>
              <a:t> of </a:t>
            </a:r>
            <a:r>
              <a:rPr lang="tr-TR" b="1" dirty="0" err="1" smtClean="0"/>
              <a:t>goat</a:t>
            </a:r>
            <a:r>
              <a:rPr lang="tr-TR" b="1" dirty="0" smtClean="0"/>
              <a:t> A</a:t>
            </a:r>
          </a:p>
          <a:p>
            <a:pPr lvl="1"/>
            <a:r>
              <a:rPr lang="tr-TR" dirty="0" err="1" smtClean="0"/>
              <a:t>Charges</a:t>
            </a:r>
            <a:r>
              <a:rPr lang="tr-TR" dirty="0" smtClean="0"/>
              <a:t> $3.00/</a:t>
            </a:r>
            <a:r>
              <a:rPr lang="tr-TR" dirty="0" err="1" smtClean="0"/>
              <a:t>day</a:t>
            </a:r>
            <a:r>
              <a:rPr lang="tr-TR" dirty="0" smtClean="0"/>
              <a:t> </a:t>
            </a:r>
            <a:r>
              <a:rPr lang="tr-TR" dirty="0" err="1" smtClean="0"/>
              <a:t>maintenance</a:t>
            </a:r>
            <a:r>
              <a:rPr lang="tr-TR" dirty="0" smtClean="0"/>
              <a:t> </a:t>
            </a:r>
            <a:r>
              <a:rPr lang="tr-TR" dirty="0" err="1" smtClean="0"/>
              <a:t>fee</a:t>
            </a:r>
            <a:endParaRPr lang="tr-TR" dirty="0" smtClean="0"/>
          </a:p>
          <a:p>
            <a:pPr lvl="1"/>
            <a:r>
              <a:rPr lang="tr-TR" dirty="0" err="1" smtClean="0"/>
              <a:t>Goat</a:t>
            </a:r>
            <a:r>
              <a:rPr lang="tr-TR" dirty="0" smtClean="0"/>
              <a:t> </a:t>
            </a:r>
            <a:r>
              <a:rPr lang="tr-TR" dirty="0" err="1" smtClean="0"/>
              <a:t>A’s</a:t>
            </a:r>
            <a:r>
              <a:rPr lang="tr-TR" dirty="0" smtClean="0"/>
              <a:t> </a:t>
            </a:r>
            <a:r>
              <a:rPr lang="tr-TR" dirty="0" err="1" smtClean="0"/>
              <a:t>milk</a:t>
            </a:r>
            <a:r>
              <a:rPr lang="tr-TR" dirty="0" smtClean="0"/>
              <a:t> </a:t>
            </a:r>
            <a:r>
              <a:rPr lang="tr-TR" dirty="0" err="1" smtClean="0"/>
              <a:t>pooled</a:t>
            </a:r>
            <a:r>
              <a:rPr lang="tr-TR" dirty="0" smtClean="0"/>
              <a:t> </a:t>
            </a:r>
            <a:r>
              <a:rPr lang="tr-TR" dirty="0" err="1" smtClean="0"/>
              <a:t>with</a:t>
            </a:r>
            <a:r>
              <a:rPr lang="tr-TR" dirty="0" smtClean="0"/>
              <a:t> </a:t>
            </a:r>
            <a:r>
              <a:rPr lang="tr-TR" dirty="0" err="1" smtClean="0"/>
              <a:t>milk</a:t>
            </a:r>
            <a:r>
              <a:rPr lang="tr-TR" dirty="0" smtClean="0"/>
              <a:t> </a:t>
            </a:r>
            <a:r>
              <a:rPr lang="tr-TR" dirty="0" err="1" smtClean="0"/>
              <a:t>from</a:t>
            </a:r>
            <a:r>
              <a:rPr lang="tr-TR" dirty="0" smtClean="0"/>
              <a:t> rest of </a:t>
            </a:r>
            <a:r>
              <a:rPr lang="tr-TR" dirty="0" err="1" smtClean="0"/>
              <a:t>herd</a:t>
            </a:r>
            <a:endParaRPr lang="tr-TR" dirty="0" smtClean="0"/>
          </a:p>
          <a:p>
            <a:pPr lvl="1"/>
            <a:r>
              <a:rPr lang="tr-TR" dirty="0" smtClean="0"/>
              <a:t>Court </a:t>
            </a:r>
            <a:r>
              <a:rPr lang="tr-TR" dirty="0" err="1" smtClean="0"/>
              <a:t>declares</a:t>
            </a:r>
            <a:r>
              <a:rPr lang="tr-TR" dirty="0" smtClean="0"/>
              <a:t> </a:t>
            </a:r>
            <a:r>
              <a:rPr lang="tr-TR" dirty="0" err="1" smtClean="0"/>
              <a:t>sham</a:t>
            </a:r>
            <a:r>
              <a:rPr lang="tr-TR" dirty="0" smtClean="0"/>
              <a:t> </a:t>
            </a:r>
            <a:r>
              <a:rPr lang="tr-TR" dirty="0" err="1" smtClean="0"/>
              <a:t>arrangement</a:t>
            </a:r>
            <a:r>
              <a:rPr lang="tr-TR" dirty="0" smtClean="0"/>
              <a:t>, </a:t>
            </a:r>
            <a:r>
              <a:rPr lang="tr-TR" dirty="0" err="1" smtClean="0"/>
              <a:t>sees</a:t>
            </a:r>
            <a:r>
              <a:rPr lang="tr-TR" dirty="0" smtClean="0"/>
              <a:t> “</a:t>
            </a:r>
            <a:r>
              <a:rPr lang="tr-TR" dirty="0" err="1" smtClean="0"/>
              <a:t>maintenance</a:t>
            </a:r>
            <a:r>
              <a:rPr lang="tr-TR" dirty="0" smtClean="0"/>
              <a:t> </a:t>
            </a:r>
            <a:r>
              <a:rPr lang="tr-TR" dirty="0" err="1" smtClean="0"/>
              <a:t>fee</a:t>
            </a:r>
            <a:r>
              <a:rPr lang="tr-TR" dirty="0" smtClean="0"/>
              <a:t>” </a:t>
            </a:r>
            <a:r>
              <a:rPr lang="tr-TR" dirty="0" err="1" smtClean="0"/>
              <a:t>tied</a:t>
            </a:r>
            <a:r>
              <a:rPr lang="tr-TR" dirty="0" smtClean="0"/>
              <a:t> </a:t>
            </a:r>
            <a:r>
              <a:rPr lang="tr-TR" dirty="0" err="1" smtClean="0"/>
              <a:t>to</a:t>
            </a:r>
            <a:r>
              <a:rPr lang="tr-TR" dirty="0" smtClean="0"/>
              <a:t> </a:t>
            </a:r>
            <a:r>
              <a:rPr lang="tr-TR" dirty="0" err="1" smtClean="0"/>
              <a:t>closely</a:t>
            </a:r>
            <a:r>
              <a:rPr lang="tr-TR" dirty="0" smtClean="0"/>
              <a:t> </a:t>
            </a:r>
            <a:r>
              <a:rPr lang="tr-TR" dirty="0" err="1" smtClean="0"/>
              <a:t>to</a:t>
            </a:r>
            <a:r>
              <a:rPr lang="tr-TR" dirty="0" smtClean="0"/>
              <a:t> </a:t>
            </a:r>
            <a:r>
              <a:rPr lang="tr-TR" dirty="0" err="1" smtClean="0"/>
              <a:t>delivery</a:t>
            </a:r>
            <a:r>
              <a:rPr lang="tr-TR" dirty="0" smtClean="0"/>
              <a:t> of </a:t>
            </a:r>
            <a:r>
              <a:rPr lang="tr-TR" dirty="0" err="1" smtClean="0"/>
              <a:t>milk</a:t>
            </a:r>
            <a:r>
              <a:rPr lang="tr-TR" dirty="0"/>
              <a:t> </a:t>
            </a:r>
            <a:r>
              <a:rPr lang="tr-TR" dirty="0" smtClean="0"/>
              <a:t>(</a:t>
            </a:r>
            <a:r>
              <a:rPr lang="tr-TR" b="1" dirty="0" err="1" smtClean="0"/>
              <a:t>payment</a:t>
            </a:r>
            <a:r>
              <a:rPr lang="tr-TR" b="1" dirty="0" smtClean="0"/>
              <a:t> </a:t>
            </a:r>
            <a:r>
              <a:rPr lang="tr-TR" b="1" dirty="0" err="1" smtClean="0"/>
              <a:t>coincided</a:t>
            </a:r>
            <a:r>
              <a:rPr lang="tr-TR" b="1" dirty="0" smtClean="0"/>
              <a:t> </a:t>
            </a:r>
            <a:r>
              <a:rPr lang="tr-TR" b="1" dirty="0" err="1" smtClean="0"/>
              <a:t>with</a:t>
            </a:r>
            <a:r>
              <a:rPr lang="tr-TR" b="1" dirty="0" smtClean="0"/>
              <a:t> </a:t>
            </a:r>
            <a:r>
              <a:rPr lang="tr-TR" b="1" dirty="0" err="1" smtClean="0"/>
              <a:t>delivery</a:t>
            </a:r>
            <a:r>
              <a:rPr lang="tr-TR" dirty="0" smtClean="0"/>
              <a:t>)</a:t>
            </a:r>
          </a:p>
        </p:txBody>
      </p:sp>
    </p:spTree>
    <p:extLst>
      <p:ext uri="{BB962C8B-B14F-4D97-AF65-F5344CB8AC3E}">
        <p14:creationId xmlns:p14="http://schemas.microsoft.com/office/powerpoint/2010/main" val="1822042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5953"/>
            <a:ext cx="8229600" cy="1068387"/>
          </a:xfrm>
        </p:spPr>
        <p:txBody>
          <a:bodyPr/>
          <a:lstStyle/>
          <a:p>
            <a:r>
              <a:rPr lang="en-US" dirty="0"/>
              <a:t>Treatment in Other States </a:t>
            </a:r>
            <a:r>
              <a:rPr lang="en-US" dirty="0" smtClean="0"/>
              <a:t>(Maryland)</a:t>
            </a:r>
            <a:endParaRPr lang="en-US" dirty="0"/>
          </a:p>
        </p:txBody>
      </p:sp>
      <p:sp>
        <p:nvSpPr>
          <p:cNvPr id="3" name="Content Placeholder 2"/>
          <p:cNvSpPr>
            <a:spLocks noGrp="1"/>
          </p:cNvSpPr>
          <p:nvPr>
            <p:ph idx="1"/>
          </p:nvPr>
        </p:nvSpPr>
        <p:spPr>
          <a:xfrm>
            <a:off x="457200" y="1808480"/>
            <a:ext cx="8229600" cy="4622800"/>
          </a:xfrm>
        </p:spPr>
        <p:txBody>
          <a:bodyPr>
            <a:normAutofit lnSpcReduction="10000"/>
          </a:bodyPr>
          <a:lstStyle/>
          <a:p>
            <a:r>
              <a:rPr lang="it-IT" i="1" dirty="0" err="1" smtClean="0"/>
              <a:t>Oyarzo</a:t>
            </a:r>
            <a:r>
              <a:rPr lang="it-IT" i="1" dirty="0" smtClean="0"/>
              <a:t> </a:t>
            </a:r>
            <a:r>
              <a:rPr lang="it-IT" i="1" dirty="0"/>
              <a:t>v. </a:t>
            </a:r>
            <a:r>
              <a:rPr lang="it-IT" i="1" dirty="0" err="1"/>
              <a:t>Dept</a:t>
            </a:r>
            <a:r>
              <a:rPr lang="it-IT" i="1" dirty="0"/>
              <a:t>. of </a:t>
            </a:r>
            <a:r>
              <a:rPr lang="it-IT" i="1" dirty="0" err="1"/>
              <a:t>Health</a:t>
            </a:r>
            <a:r>
              <a:rPr lang="it-IT" dirty="0"/>
              <a:t>, 978 A.2d 804, 187 Md. </a:t>
            </a:r>
            <a:r>
              <a:rPr lang="it-IT" dirty="0" err="1"/>
              <a:t>App</a:t>
            </a:r>
            <a:r>
              <a:rPr lang="it-IT" dirty="0"/>
              <a:t>. 264 (Md. </a:t>
            </a:r>
            <a:r>
              <a:rPr lang="it-IT" dirty="0" err="1"/>
              <a:t>App</a:t>
            </a:r>
            <a:r>
              <a:rPr lang="it-IT" dirty="0"/>
              <a:t>., 2009</a:t>
            </a:r>
            <a:r>
              <a:rPr lang="it-IT" dirty="0" smtClean="0"/>
              <a:t>)</a:t>
            </a:r>
          </a:p>
          <a:p>
            <a:r>
              <a:rPr lang="it-IT" dirty="0" smtClean="0"/>
              <a:t>MD law </a:t>
            </a:r>
            <a:r>
              <a:rPr lang="it-IT" dirty="0" err="1" smtClean="0"/>
              <a:t>has</a:t>
            </a:r>
            <a:r>
              <a:rPr lang="it-IT" dirty="0" smtClean="0"/>
              <a:t> no </a:t>
            </a:r>
            <a:r>
              <a:rPr lang="it-IT" dirty="0" err="1" smtClean="0"/>
              <a:t>exception</a:t>
            </a:r>
            <a:r>
              <a:rPr lang="it-IT" dirty="0" smtClean="0"/>
              <a:t> for </a:t>
            </a:r>
            <a:r>
              <a:rPr lang="it-IT" dirty="0" err="1" smtClean="0"/>
              <a:t>ownership</a:t>
            </a:r>
            <a:r>
              <a:rPr lang="it-IT" dirty="0" smtClean="0"/>
              <a:t> share</a:t>
            </a:r>
          </a:p>
          <a:p>
            <a:r>
              <a:rPr lang="it-IT" dirty="0" smtClean="0"/>
              <a:t>“Bovine </a:t>
            </a:r>
            <a:r>
              <a:rPr lang="it-IT" dirty="0"/>
              <a:t>Sale and </a:t>
            </a:r>
            <a:r>
              <a:rPr lang="it-IT" dirty="0" err="1"/>
              <a:t>Agistment</a:t>
            </a:r>
            <a:r>
              <a:rPr lang="it-IT" dirty="0"/>
              <a:t> </a:t>
            </a:r>
            <a:r>
              <a:rPr lang="it-IT" dirty="0" smtClean="0"/>
              <a:t>Agreement”</a:t>
            </a:r>
          </a:p>
          <a:p>
            <a:pPr lvl="1"/>
            <a:r>
              <a:rPr lang="it-IT" dirty="0" err="1" smtClean="0"/>
              <a:t>Percentage</a:t>
            </a:r>
            <a:r>
              <a:rPr lang="it-IT" dirty="0" smtClean="0"/>
              <a:t> of </a:t>
            </a:r>
            <a:r>
              <a:rPr lang="it-IT" dirty="0" err="1" smtClean="0"/>
              <a:t>milk</a:t>
            </a:r>
            <a:r>
              <a:rPr lang="it-IT" dirty="0" smtClean="0"/>
              <a:t> (from </a:t>
            </a:r>
            <a:r>
              <a:rPr lang="it-IT" dirty="0" err="1" smtClean="0"/>
              <a:t>herd</a:t>
            </a:r>
            <a:r>
              <a:rPr lang="it-IT" dirty="0" smtClean="0"/>
              <a:t>)</a:t>
            </a:r>
          </a:p>
          <a:p>
            <a:pPr lvl="1"/>
            <a:r>
              <a:rPr lang="it-IT" dirty="0" err="1" smtClean="0"/>
              <a:t>Receive</a:t>
            </a:r>
            <a:r>
              <a:rPr lang="it-IT" dirty="0" smtClean="0"/>
              <a:t> pro-rata share of sale of cow</a:t>
            </a:r>
          </a:p>
          <a:p>
            <a:pPr lvl="1"/>
            <a:r>
              <a:rPr lang="it-IT" dirty="0" smtClean="0"/>
              <a:t>Non-</a:t>
            </a:r>
            <a:r>
              <a:rPr lang="it-IT" dirty="0" err="1" smtClean="0"/>
              <a:t>transferrable</a:t>
            </a:r>
            <a:r>
              <a:rPr lang="it-IT" dirty="0" smtClean="0"/>
              <a:t> </a:t>
            </a:r>
            <a:r>
              <a:rPr lang="it-IT" dirty="0" err="1" smtClean="0"/>
              <a:t>ownership</a:t>
            </a:r>
            <a:r>
              <a:rPr lang="it-IT" dirty="0" smtClean="0"/>
              <a:t> </a:t>
            </a:r>
            <a:r>
              <a:rPr lang="it-IT" dirty="0" err="1" smtClean="0"/>
              <a:t>interest</a:t>
            </a:r>
            <a:r>
              <a:rPr lang="it-IT" dirty="0" smtClean="0"/>
              <a:t> (</a:t>
            </a:r>
            <a:r>
              <a:rPr lang="it-IT" dirty="0" err="1" smtClean="0"/>
              <a:t>w</a:t>
            </a:r>
            <a:r>
              <a:rPr lang="it-IT" dirty="0" smtClean="0"/>
              <a:t>/o </a:t>
            </a:r>
            <a:r>
              <a:rPr lang="it-IT" dirty="0" err="1" smtClean="0"/>
              <a:t>agister</a:t>
            </a:r>
            <a:r>
              <a:rPr lang="it-IT" dirty="0" smtClean="0"/>
              <a:t> </a:t>
            </a:r>
            <a:r>
              <a:rPr lang="it-IT" dirty="0" err="1" smtClean="0"/>
              <a:t>consent</a:t>
            </a:r>
            <a:r>
              <a:rPr lang="it-IT" dirty="0" smtClean="0"/>
              <a:t>)</a:t>
            </a:r>
          </a:p>
          <a:p>
            <a:pPr lvl="1"/>
            <a:r>
              <a:rPr lang="it-IT" dirty="0" err="1" smtClean="0"/>
              <a:t>Liability</a:t>
            </a:r>
            <a:r>
              <a:rPr lang="it-IT" dirty="0" smtClean="0"/>
              <a:t> </a:t>
            </a:r>
            <a:r>
              <a:rPr lang="it-IT" dirty="0" err="1" smtClean="0"/>
              <a:t>waiver</a:t>
            </a:r>
            <a:endParaRPr lang="it-IT" dirty="0" smtClean="0"/>
          </a:p>
          <a:p>
            <a:pPr lvl="1"/>
            <a:r>
              <a:rPr lang="it-IT" dirty="0" err="1" smtClean="0"/>
              <a:t>Agister</a:t>
            </a:r>
            <a:r>
              <a:rPr lang="it-IT" dirty="0" smtClean="0"/>
              <a:t> </a:t>
            </a:r>
            <a:r>
              <a:rPr lang="it-IT" dirty="0" err="1" smtClean="0"/>
              <a:t>may</a:t>
            </a:r>
            <a:r>
              <a:rPr lang="it-IT" dirty="0" smtClean="0"/>
              <a:t> </a:t>
            </a:r>
            <a:r>
              <a:rPr lang="it-IT" dirty="0" err="1" smtClean="0"/>
              <a:t>cancel</a:t>
            </a:r>
            <a:r>
              <a:rPr lang="it-IT" dirty="0" smtClean="0"/>
              <a:t> </a:t>
            </a:r>
            <a:r>
              <a:rPr lang="it-IT" dirty="0" err="1" smtClean="0"/>
              <a:t>agistment</a:t>
            </a:r>
            <a:r>
              <a:rPr lang="it-IT" dirty="0" smtClean="0"/>
              <a:t> </a:t>
            </a:r>
            <a:r>
              <a:rPr lang="it-IT" dirty="0" err="1" smtClean="0"/>
              <a:t>services</a:t>
            </a:r>
            <a:r>
              <a:rPr lang="it-IT" dirty="0" smtClean="0"/>
              <a:t>, </a:t>
            </a:r>
            <a:r>
              <a:rPr lang="it-IT" dirty="0" err="1" smtClean="0"/>
              <a:t>accompanied</a:t>
            </a:r>
            <a:r>
              <a:rPr lang="it-IT" dirty="0" smtClean="0"/>
              <a:t> by right of first </a:t>
            </a:r>
            <a:r>
              <a:rPr lang="it-IT" dirty="0" err="1" smtClean="0"/>
              <a:t>refusal</a:t>
            </a:r>
            <a:r>
              <a:rPr lang="it-IT" dirty="0" smtClean="0"/>
              <a:t> to </a:t>
            </a:r>
            <a:r>
              <a:rPr lang="it-IT" dirty="0" err="1" smtClean="0"/>
              <a:t>purchase</a:t>
            </a:r>
            <a:r>
              <a:rPr lang="it-IT" dirty="0" smtClean="0"/>
              <a:t> back </a:t>
            </a:r>
            <a:r>
              <a:rPr lang="it-IT" dirty="0" err="1" smtClean="0"/>
              <a:t>ownership</a:t>
            </a:r>
            <a:r>
              <a:rPr lang="it-IT" dirty="0" smtClean="0"/>
              <a:t> </a:t>
            </a:r>
            <a:r>
              <a:rPr lang="it-IT" dirty="0" err="1" smtClean="0"/>
              <a:t>interest</a:t>
            </a:r>
            <a:endParaRPr lang="tr-TR" dirty="0"/>
          </a:p>
          <a:p>
            <a:endParaRPr lang="en-US" dirty="0"/>
          </a:p>
        </p:txBody>
      </p:sp>
    </p:spTree>
    <p:extLst>
      <p:ext uri="{BB962C8B-B14F-4D97-AF65-F5344CB8AC3E}">
        <p14:creationId xmlns:p14="http://schemas.microsoft.com/office/powerpoint/2010/main" val="186476250"/>
      </p:ext>
    </p:extLst>
  </p:cSld>
  <p:clrMapOvr>
    <a:masterClrMapping/>
  </p:clrMapOvr>
</p:sld>
</file>

<file path=ppt/theme/theme1.xml><?xml version="1.0" encoding="utf-8"?>
<a:theme xmlns:a="http://schemas.openxmlformats.org/drawingml/2006/main" name="nc-state-cals-pp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calsppt</Template>
  <TotalTime>17359</TotalTime>
  <Words>1203</Words>
  <Application>Microsoft Macintosh PowerPoint</Application>
  <PresentationFormat>On-screen Show (4:3)</PresentationFormat>
  <Paragraphs>117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ＭＳ Ｐゴシック</vt:lpstr>
      <vt:lpstr>Times New Roman</vt:lpstr>
      <vt:lpstr>Arial</vt:lpstr>
      <vt:lpstr>nc-state-cals-ppt-template</vt:lpstr>
      <vt:lpstr>Growers Legal Update Legal Issues Related to “Cow Share” Agreements in North Carolina</vt:lpstr>
      <vt:lpstr>Farm Act of 2018</vt:lpstr>
      <vt:lpstr>Changes to NCGS §106-266.35</vt:lpstr>
      <vt:lpstr>The Effect:  Removal of regulatory jurisdiction of NCDA&amp;CS</vt:lpstr>
      <vt:lpstr>NCDA&amp;CS Response</vt:lpstr>
      <vt:lpstr>Federal Regulation of Raw Milk</vt:lpstr>
      <vt:lpstr>Basic Arrangement:  “Agistment”</vt:lpstr>
      <vt:lpstr>Treatment in Other States (Virginia)</vt:lpstr>
      <vt:lpstr>Treatment in Other States (Maryland)</vt:lpstr>
      <vt:lpstr>Maryland Case</vt:lpstr>
      <vt:lpstr>Basic Issue for producer/agister and consumer/owner</vt:lpstr>
      <vt:lpstr>Questions About Ownership Interest</vt:lpstr>
      <vt:lpstr>Legal Issues on Liability</vt:lpstr>
      <vt:lpstr>Assumption of the Risk</vt:lpstr>
      <vt:lpstr>Other Issues</vt:lpstr>
      <vt:lpstr>THANKS FOR INVITING ME!</vt:lpstr>
    </vt:vector>
  </TitlesOfParts>
  <Company>CALS CAAT</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Casey King</dc:creator>
  <cp:lastModifiedBy>Robert Andrew Branan Esq</cp:lastModifiedBy>
  <cp:revision>394</cp:revision>
  <cp:lastPrinted>2018-05-02T16:44:22Z</cp:lastPrinted>
  <dcterms:created xsi:type="dcterms:W3CDTF">2016-11-03T18:02:10Z</dcterms:created>
  <dcterms:modified xsi:type="dcterms:W3CDTF">2019-02-07T20:41:11Z</dcterms:modified>
</cp:coreProperties>
</file>